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7" r:id="rId2"/>
    <p:sldId id="261" r:id="rId3"/>
    <p:sldId id="259" r:id="rId4"/>
    <p:sldId id="26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36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958D3-D075-A740-A11E-CFB42EE2379E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D4290-82E2-5242-B6B4-DAC50C0AD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4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23B92-18D8-7D4C-95F5-48C9198EC8D2}" type="slidenum">
              <a:rPr lang="en-US"/>
              <a:pPr/>
              <a:t>13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23B92-18D8-7D4C-95F5-48C9198EC8D2}" type="slidenum">
              <a:rPr lang="en-US"/>
              <a:pPr/>
              <a:t>14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23B92-18D8-7D4C-95F5-48C9198EC8D2}" type="slidenum">
              <a:rPr lang="en-US"/>
              <a:pPr/>
              <a:t>15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23B92-18D8-7D4C-95F5-48C9198EC8D2}" type="slidenum">
              <a:rPr lang="en-US"/>
              <a:pPr/>
              <a:t>17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23B92-18D8-7D4C-95F5-48C9198EC8D2}" type="slidenum">
              <a:rPr lang="en-US"/>
              <a:pPr/>
              <a:t>18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023B92-18D8-7D4C-95F5-48C9198EC8D2}" type="slidenum">
              <a:rPr lang="en-US"/>
              <a:pPr/>
              <a:t>20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4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00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59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522368" indent="-200911">
              <a:spcBef>
                <a:spcPts val="633"/>
              </a:spcBef>
              <a:buChar char="–"/>
              <a:defRPr sz="2700"/>
            </a:lvl2pPr>
            <a:lvl3pPr marL="803643" indent="-160729">
              <a:spcBef>
                <a:spcPts val="562"/>
              </a:spcBef>
              <a:defRPr sz="2400"/>
            </a:lvl3pPr>
            <a:lvl4pPr marL="1125101" indent="-160729">
              <a:spcBef>
                <a:spcPts val="422"/>
              </a:spcBef>
              <a:buChar char="–"/>
              <a:defRPr sz="2000"/>
            </a:lvl4pPr>
            <a:lvl5pPr marL="1446558" indent="-160729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1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7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62453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0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1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46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5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64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044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4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2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3710E-3930-B242-92E4-338A58A3DCA5}" type="datetimeFigureOut">
              <a:rPr lang="en-US" smtClean="0"/>
              <a:t>10/21/17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F6D59-05EC-BA41-BF80-3B55DB031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5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t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Box 111"/>
          <p:cNvSpPr txBox="1"/>
          <p:nvPr/>
        </p:nvSpPr>
        <p:spPr>
          <a:xfrm>
            <a:off x="373541" y="1040798"/>
            <a:ext cx="8242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Targeting the toxic RNA of </a:t>
            </a:r>
            <a:r>
              <a:rPr lang="en-US" sz="2800" dirty="0" err="1" smtClean="0"/>
              <a:t>myotonic</a:t>
            </a:r>
            <a:r>
              <a:rPr lang="en-US" sz="2800" dirty="0" smtClean="0"/>
              <a:t> dystrophy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207963" y="3410854"/>
            <a:ext cx="441914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Andy Berglund</a:t>
            </a:r>
          </a:p>
          <a:p>
            <a:pPr algn="ctr"/>
            <a:r>
              <a:rPr lang="en-US" sz="2400" dirty="0" smtClean="0"/>
              <a:t>Biochemistry &amp; Molecular Biology</a:t>
            </a:r>
          </a:p>
          <a:p>
            <a:pPr algn="ctr"/>
            <a:r>
              <a:rPr lang="en-US" sz="2400" dirty="0" smtClean="0"/>
              <a:t>Center for </a:t>
            </a:r>
            <a:r>
              <a:rPr lang="en-US" sz="2400" dirty="0" err="1" smtClean="0"/>
              <a:t>NeuroGenetics</a:t>
            </a:r>
            <a:endParaRPr lang="en-US" sz="2400" dirty="0" smtClean="0"/>
          </a:p>
          <a:p>
            <a:pPr algn="ctr"/>
            <a:r>
              <a:rPr lang="en-US" sz="2400" dirty="0" smtClean="0"/>
              <a:t>College of Medicine</a:t>
            </a:r>
          </a:p>
          <a:p>
            <a:pPr algn="ctr"/>
            <a:r>
              <a:rPr lang="en-US" sz="2400" dirty="0" smtClean="0"/>
              <a:t>University of Florida</a:t>
            </a:r>
            <a:endParaRPr lang="en-US" sz="2400" dirty="0"/>
          </a:p>
        </p:txBody>
      </p:sp>
      <p:pic>
        <p:nvPicPr>
          <p:cNvPr id="3" name="Picture 2" descr="CenterForNeuroGenetics logo pd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923" y="6047558"/>
            <a:ext cx="2999037" cy="103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9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81063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Advantage</a:t>
            </a:r>
            <a:br>
              <a:rPr lang="en-US" sz="32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Diversity of DSCAM gene </a:t>
            </a:r>
            <a:r>
              <a:rPr lang="en-US" sz="32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in Drosophila</a:t>
            </a:r>
          </a:p>
        </p:txBody>
      </p:sp>
      <p:pic>
        <p:nvPicPr>
          <p:cNvPr id="58371" name="Picture 3" descr="wojtowicz_fig1.gif                                             0039E71AMiniMe                         B839DDF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b="46901"/>
          <a:stretch>
            <a:fillRect/>
          </a:stretch>
        </p:blipFill>
        <p:spPr bwMode="auto">
          <a:xfrm>
            <a:off x="304800" y="1066800"/>
            <a:ext cx="84582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880100" y="4038600"/>
            <a:ext cx="308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Wojtowicz WJ et al. (2004) </a:t>
            </a:r>
            <a:r>
              <a:rPr lang="en-US" sz="1400" i="1"/>
              <a:t>Cell</a:t>
            </a:r>
            <a:r>
              <a:rPr lang="en-US" sz="1400"/>
              <a:t> 118: 619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4572000"/>
            <a:ext cx="8686800" cy="15541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How many message RNAs can this one gene produce through splicing?</a:t>
            </a:r>
          </a:p>
          <a:p>
            <a:pPr>
              <a:buAutoNum type="alphaUcPeriod"/>
            </a:pPr>
            <a:r>
              <a:rPr lang="en-US" sz="1800" dirty="0" smtClean="0"/>
              <a:t>4 different message RNAs and 4 different proteins</a:t>
            </a:r>
          </a:p>
          <a:p>
            <a:pPr>
              <a:buAutoNum type="alphaUcPeriod"/>
            </a:pPr>
            <a:r>
              <a:rPr lang="en-US" sz="1800" dirty="0" smtClean="0"/>
              <a:t>40 different message RNAs and 40 different proteins</a:t>
            </a:r>
          </a:p>
          <a:p>
            <a:pPr>
              <a:buAutoNum type="alphaUcPeriod"/>
            </a:pPr>
            <a:r>
              <a:rPr lang="en-US" sz="1800" dirty="0" smtClean="0"/>
              <a:t>Nearly 40,000 different message RNAs and 40,000 different proteins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6526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wojtowicz_fig1.gif                                             0039E71AMiniMe                         B839DDF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" b="46901"/>
          <a:stretch>
            <a:fillRect/>
          </a:stretch>
        </p:blipFill>
        <p:spPr bwMode="auto">
          <a:xfrm>
            <a:off x="304800" y="1066800"/>
            <a:ext cx="8458200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5880100" y="4038600"/>
            <a:ext cx="30861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/>
              <a:t>Wojtowicz WJ et al. (2004) </a:t>
            </a:r>
            <a:r>
              <a:rPr lang="en-US" sz="1400" i="1"/>
              <a:t>Cell</a:t>
            </a:r>
            <a:r>
              <a:rPr lang="en-US" sz="1400"/>
              <a:t> 118: 619</a:t>
            </a:r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4405313"/>
            <a:ext cx="7772400" cy="174625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/>
              <a:t>The </a:t>
            </a:r>
            <a:r>
              <a:rPr lang="en-US" i="1" dirty="0"/>
              <a:t>Drosophila</a:t>
            </a:r>
            <a:r>
              <a:rPr lang="en-US" dirty="0"/>
              <a:t> </a:t>
            </a:r>
            <a:r>
              <a:rPr lang="en-US" dirty="0" err="1"/>
              <a:t>Dscam</a:t>
            </a:r>
            <a:r>
              <a:rPr lang="en-US" dirty="0"/>
              <a:t> (Down syndrome cell adhesion molecule) gene has the potential to encode 38,000+ proteins. </a:t>
            </a:r>
            <a:r>
              <a:rPr lang="en-US" sz="2000" dirty="0"/>
              <a:t>(</a:t>
            </a:r>
            <a:r>
              <a:rPr lang="en-US" sz="2000" i="1" dirty="0"/>
              <a:t>Drosophila</a:t>
            </a:r>
            <a:r>
              <a:rPr lang="en-US" sz="2000" dirty="0"/>
              <a:t> genome: ~13,000 genes)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(Human DSCAM only has a few splice </a:t>
            </a:r>
            <a:r>
              <a:rPr lang="en-US" dirty="0" err="1"/>
              <a:t>isoforms</a:t>
            </a:r>
            <a:r>
              <a:rPr lang="en-US" dirty="0"/>
              <a:t>)</a:t>
            </a:r>
          </a:p>
          <a:p>
            <a:pPr>
              <a:lnSpc>
                <a:spcPct val="90000"/>
              </a:lnSpc>
              <a:defRPr/>
            </a:pPr>
            <a:r>
              <a:rPr lang="en-US" dirty="0"/>
              <a:t>Implicated in regulation of neuronal </a:t>
            </a:r>
            <a:r>
              <a:rPr lang="en-US" dirty="0" err="1"/>
              <a:t>pathfinding</a:t>
            </a:r>
            <a:endParaRPr lang="en-US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0"/>
            <a:ext cx="8229600" cy="8810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Advantage</a:t>
            </a:r>
            <a:br>
              <a:rPr lang="en-US" sz="320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smtClean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Diversity of DSCAM gene in Drosophila</a:t>
            </a:r>
            <a:endParaRPr lang="en-US" sz="3200" dirty="0">
              <a:solidFill>
                <a:schemeClr val="accent2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2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5"/>
          <p:cNvGrpSpPr/>
          <p:nvPr/>
        </p:nvGrpSpPr>
        <p:grpSpPr>
          <a:xfrm>
            <a:off x="4882217" y="2948995"/>
            <a:ext cx="1141035" cy="1478949"/>
            <a:chOff x="3835762" y="381000"/>
            <a:chExt cx="1011519" cy="1243043"/>
          </a:xfrm>
        </p:grpSpPr>
        <p:grpSp>
          <p:nvGrpSpPr>
            <p:cNvPr id="3" name="Group 6"/>
            <p:cNvGrpSpPr/>
            <p:nvPr/>
          </p:nvGrpSpPr>
          <p:grpSpPr>
            <a:xfrm>
              <a:off x="3835765" y="381000"/>
              <a:ext cx="938347" cy="557243"/>
              <a:chOff x="5718175" y="2630081"/>
              <a:chExt cx="1215289" cy="67522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5718175" y="2630081"/>
                <a:ext cx="1022350" cy="6752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38089" y="2922909"/>
                <a:ext cx="1095375" cy="313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MBNL</a:t>
                </a:r>
                <a:endParaRPr lang="en-US" sz="1400" dirty="0"/>
              </a:p>
            </p:txBody>
          </p:sp>
          <p:sp>
            <p:nvSpPr>
              <p:cNvPr id="10" name="Down Arrow 9"/>
              <p:cNvSpPr/>
              <p:nvPr/>
            </p:nvSpPr>
            <p:spPr>
              <a:xfrm>
                <a:off x="6106956" y="2697603"/>
                <a:ext cx="219075" cy="270089"/>
              </a:xfrm>
              <a:prstGeom prst="downArrow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4" name="Group 10"/>
            <p:cNvGrpSpPr/>
            <p:nvPr/>
          </p:nvGrpSpPr>
          <p:grpSpPr>
            <a:xfrm>
              <a:off x="3835762" y="1066800"/>
              <a:ext cx="1011519" cy="557243"/>
              <a:chOff x="5718175" y="3440347"/>
              <a:chExt cx="1310059" cy="67522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718175" y="3440347"/>
                <a:ext cx="1022350" cy="67522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86810" y="3695949"/>
                <a:ext cx="1241424" cy="313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   CELF</a:t>
                </a:r>
                <a:endParaRPr lang="en-US" sz="1400" dirty="0"/>
              </a:p>
            </p:txBody>
          </p:sp>
          <p:sp>
            <p:nvSpPr>
              <p:cNvPr id="14" name="Up Arrow 13"/>
              <p:cNvSpPr/>
              <p:nvPr/>
            </p:nvSpPr>
            <p:spPr>
              <a:xfrm>
                <a:off x="6131643" y="3495382"/>
                <a:ext cx="219076" cy="235115"/>
              </a:xfrm>
              <a:prstGeom prst="up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892004" y="3406195"/>
            <a:ext cx="1501591" cy="73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Splicing </a:t>
            </a:r>
          </a:p>
          <a:p>
            <a:pPr algn="ctr"/>
            <a:r>
              <a:rPr lang="en-US" sz="1400" dirty="0" smtClean="0"/>
              <a:t>abnormalities</a:t>
            </a:r>
          </a:p>
          <a:p>
            <a:pPr algn="ctr"/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294176" y="3406195"/>
            <a:ext cx="154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Clinical </a:t>
            </a:r>
          </a:p>
          <a:p>
            <a:pPr algn="ctr"/>
            <a:r>
              <a:rPr lang="en-US" sz="1400" dirty="0" smtClean="0"/>
              <a:t>Manifestations</a:t>
            </a:r>
            <a:endParaRPr lang="en-US" sz="1400" dirty="0"/>
          </a:p>
        </p:txBody>
      </p:sp>
      <p:grpSp>
        <p:nvGrpSpPr>
          <p:cNvPr id="5" name="Group 47"/>
          <p:cNvGrpSpPr/>
          <p:nvPr/>
        </p:nvGrpSpPr>
        <p:grpSpPr>
          <a:xfrm>
            <a:off x="1787772" y="3141753"/>
            <a:ext cx="1222317" cy="847713"/>
            <a:chOff x="1371600" y="595368"/>
            <a:chExt cx="1083576" cy="712495"/>
          </a:xfrm>
        </p:grpSpPr>
        <p:sp>
          <p:nvSpPr>
            <p:cNvPr id="17" name="TextBox 16"/>
            <p:cNvSpPr txBox="1"/>
            <p:nvPr/>
          </p:nvSpPr>
          <p:spPr>
            <a:xfrm>
              <a:off x="1498678" y="595368"/>
              <a:ext cx="943156" cy="258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CUG/CCUG</a:t>
              </a:r>
              <a:endParaRPr lang="en-US" sz="14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371600" y="10668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Isosceles Triangle 19"/>
            <p:cNvSpPr/>
            <p:nvPr/>
          </p:nvSpPr>
          <p:spPr>
            <a:xfrm flipV="1">
              <a:off x="1833265" y="847688"/>
              <a:ext cx="208955" cy="219112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730739" y="1049179"/>
              <a:ext cx="724437" cy="258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RNA</a:t>
              </a:r>
              <a:endParaRPr lang="en-US" sz="1400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 flipH="1">
            <a:off x="1439237" y="3530740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4" name="TextBox 43"/>
          <p:cNvSpPr txBox="1"/>
          <p:nvPr/>
        </p:nvSpPr>
        <p:spPr>
          <a:xfrm>
            <a:off x="306986" y="3141753"/>
            <a:ext cx="1250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CTG/CCTG</a:t>
            </a:r>
            <a:endParaRPr lang="en-US" sz="14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154595" y="3702653"/>
            <a:ext cx="103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 flipV="1">
            <a:off x="675371" y="3441958"/>
            <a:ext cx="235710" cy="26069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7" name="TextBox 46"/>
          <p:cNvSpPr txBox="1"/>
          <p:nvPr/>
        </p:nvSpPr>
        <p:spPr>
          <a:xfrm>
            <a:off x="547388" y="3681688"/>
            <a:ext cx="81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</a:t>
            </a:r>
            <a:r>
              <a:rPr lang="en-US" sz="1400" dirty="0" smtClean="0"/>
              <a:t>NA</a:t>
            </a:r>
            <a:endParaRPr lang="en-US" sz="1400" dirty="0"/>
          </a:p>
        </p:txBody>
      </p:sp>
      <p:sp>
        <p:nvSpPr>
          <p:cNvPr id="87" name="Down Arrow 86"/>
          <p:cNvSpPr/>
          <p:nvPr/>
        </p:nvSpPr>
        <p:spPr>
          <a:xfrm rot="16200000" flipH="1">
            <a:off x="4619636" y="3530740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8" name="Down Arrow 87"/>
          <p:cNvSpPr/>
          <p:nvPr/>
        </p:nvSpPr>
        <p:spPr>
          <a:xfrm rot="16200000" flipH="1">
            <a:off x="5823029" y="3477343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9" name="Down Arrow 88"/>
          <p:cNvSpPr/>
          <p:nvPr/>
        </p:nvSpPr>
        <p:spPr>
          <a:xfrm rot="16200000" flipH="1">
            <a:off x="2986457" y="3530740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0" name="Down Arrow 89"/>
          <p:cNvSpPr/>
          <p:nvPr/>
        </p:nvSpPr>
        <p:spPr>
          <a:xfrm rot="16200000" flipH="1">
            <a:off x="7246248" y="3477343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1" name="TextBox 90"/>
          <p:cNvSpPr txBox="1"/>
          <p:nvPr/>
        </p:nvSpPr>
        <p:spPr>
          <a:xfrm>
            <a:off x="3490334" y="4373324"/>
            <a:ext cx="81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RNA foci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894256" y="185476"/>
            <a:ext cx="71269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Overview of </a:t>
            </a:r>
            <a:r>
              <a:rPr lang="en-US" sz="3200" b="1" dirty="0"/>
              <a:t>T</a:t>
            </a:r>
            <a:r>
              <a:rPr lang="en-US" sz="3200" b="1" dirty="0" smtClean="0"/>
              <a:t>herapeutic Design for DM</a:t>
            </a:r>
            <a:endParaRPr lang="en-US" sz="3200" b="1" dirty="0"/>
          </a:p>
        </p:txBody>
      </p:sp>
      <p:sp>
        <p:nvSpPr>
          <p:cNvPr id="11" name="Freeform 10"/>
          <p:cNvSpPr/>
          <p:nvPr/>
        </p:nvSpPr>
        <p:spPr>
          <a:xfrm>
            <a:off x="3487678" y="2900557"/>
            <a:ext cx="789254" cy="1380846"/>
          </a:xfrm>
          <a:custGeom>
            <a:avLst/>
            <a:gdLst>
              <a:gd name="connsiteX0" fmla="*/ 21765 w 789254"/>
              <a:gd name="connsiteY0" fmla="*/ 1168574 h 1380846"/>
              <a:gd name="connsiteX1" fmla="*/ 8110 w 789254"/>
              <a:gd name="connsiteY1" fmla="*/ 513155 h 1380846"/>
              <a:gd name="connsiteX2" fmla="*/ 131009 w 789254"/>
              <a:gd name="connsiteY2" fmla="*/ 963755 h 1380846"/>
              <a:gd name="connsiteX3" fmla="*/ 131009 w 789254"/>
              <a:gd name="connsiteY3" fmla="*/ 349300 h 1380846"/>
              <a:gd name="connsiteX4" fmla="*/ 281218 w 789254"/>
              <a:gd name="connsiteY4" fmla="*/ 513155 h 1380846"/>
              <a:gd name="connsiteX5" fmla="*/ 267563 w 789254"/>
              <a:gd name="connsiteY5" fmla="*/ 1291465 h 1380846"/>
              <a:gd name="connsiteX6" fmla="*/ 376806 w 789254"/>
              <a:gd name="connsiteY6" fmla="*/ 1236847 h 1380846"/>
              <a:gd name="connsiteX7" fmla="*/ 404117 w 789254"/>
              <a:gd name="connsiteY7" fmla="*/ 212755 h 1380846"/>
              <a:gd name="connsiteX8" fmla="*/ 540671 w 789254"/>
              <a:gd name="connsiteY8" fmla="*/ 362955 h 1380846"/>
              <a:gd name="connsiteX9" fmla="*/ 472394 w 789254"/>
              <a:gd name="connsiteY9" fmla="*/ 1305119 h 1380846"/>
              <a:gd name="connsiteX10" fmla="*/ 595292 w 789254"/>
              <a:gd name="connsiteY10" fmla="*/ 1182228 h 1380846"/>
              <a:gd name="connsiteX11" fmla="*/ 677225 w 789254"/>
              <a:gd name="connsiteY11" fmla="*/ 62555 h 1380846"/>
              <a:gd name="connsiteX12" fmla="*/ 786468 w 789254"/>
              <a:gd name="connsiteY12" fmla="*/ 240064 h 1380846"/>
              <a:gd name="connsiteX13" fmla="*/ 759157 w 789254"/>
              <a:gd name="connsiteY13" fmla="*/ 1059337 h 1380846"/>
              <a:gd name="connsiteX14" fmla="*/ 759157 w 789254"/>
              <a:gd name="connsiteY14" fmla="*/ 1059337 h 1380846"/>
              <a:gd name="connsiteX15" fmla="*/ 772813 w 789254"/>
              <a:gd name="connsiteY15" fmla="*/ 1100301 h 138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9254" h="1380846">
                <a:moveTo>
                  <a:pt x="21765" y="1168574"/>
                </a:moveTo>
                <a:cubicBezTo>
                  <a:pt x="5834" y="857932"/>
                  <a:pt x="-10097" y="547291"/>
                  <a:pt x="8110" y="513155"/>
                </a:cubicBezTo>
                <a:cubicBezTo>
                  <a:pt x="26317" y="479018"/>
                  <a:pt x="110526" y="991064"/>
                  <a:pt x="131009" y="963755"/>
                </a:cubicBezTo>
                <a:cubicBezTo>
                  <a:pt x="151492" y="936446"/>
                  <a:pt x="105974" y="424400"/>
                  <a:pt x="131009" y="349300"/>
                </a:cubicBezTo>
                <a:cubicBezTo>
                  <a:pt x="156044" y="274200"/>
                  <a:pt x="258459" y="356127"/>
                  <a:pt x="281218" y="513155"/>
                </a:cubicBezTo>
                <a:cubicBezTo>
                  <a:pt x="303977" y="670182"/>
                  <a:pt x="251632" y="1170850"/>
                  <a:pt x="267563" y="1291465"/>
                </a:cubicBezTo>
                <a:cubicBezTo>
                  <a:pt x="283494" y="1412080"/>
                  <a:pt x="354047" y="1416632"/>
                  <a:pt x="376806" y="1236847"/>
                </a:cubicBezTo>
                <a:cubicBezTo>
                  <a:pt x="399565" y="1057062"/>
                  <a:pt x="376806" y="358404"/>
                  <a:pt x="404117" y="212755"/>
                </a:cubicBezTo>
                <a:cubicBezTo>
                  <a:pt x="431428" y="67106"/>
                  <a:pt x="529292" y="180894"/>
                  <a:pt x="540671" y="362955"/>
                </a:cubicBezTo>
                <a:cubicBezTo>
                  <a:pt x="552051" y="545016"/>
                  <a:pt x="463291" y="1168573"/>
                  <a:pt x="472394" y="1305119"/>
                </a:cubicBezTo>
                <a:cubicBezTo>
                  <a:pt x="481498" y="1441665"/>
                  <a:pt x="561154" y="1389322"/>
                  <a:pt x="595292" y="1182228"/>
                </a:cubicBezTo>
                <a:cubicBezTo>
                  <a:pt x="629430" y="975134"/>
                  <a:pt x="645362" y="219582"/>
                  <a:pt x="677225" y="62555"/>
                </a:cubicBezTo>
                <a:cubicBezTo>
                  <a:pt x="709088" y="-94472"/>
                  <a:pt x="772813" y="73934"/>
                  <a:pt x="786468" y="240064"/>
                </a:cubicBezTo>
                <a:cubicBezTo>
                  <a:pt x="800123" y="406194"/>
                  <a:pt x="759157" y="1059337"/>
                  <a:pt x="759157" y="1059337"/>
                </a:cubicBezTo>
                <a:lnTo>
                  <a:pt x="759157" y="1059337"/>
                </a:lnTo>
                <a:lnTo>
                  <a:pt x="772813" y="1100301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87678" y="314175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640078" y="329415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792478" y="344655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3944878" y="359895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097278" y="375135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824178" y="375135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703478" y="3890098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582778" y="3687468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3462078" y="3484838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832958" y="321393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3985358" y="303861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3985358" y="3366333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24119" y="5222604"/>
            <a:ext cx="173637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Antisense </a:t>
            </a:r>
            <a:r>
              <a:rPr lang="en-US" dirty="0" err="1" smtClean="0"/>
              <a:t>Oligos</a:t>
            </a:r>
            <a:endParaRPr lang="en-US" dirty="0"/>
          </a:p>
          <a:p>
            <a:pPr algn="ctr"/>
            <a:r>
              <a:rPr lang="en-US" dirty="0" smtClean="0"/>
              <a:t>Small molecules</a:t>
            </a:r>
          </a:p>
          <a:p>
            <a:pPr algn="ctr"/>
            <a:r>
              <a:rPr lang="en-US" dirty="0" smtClean="0"/>
              <a:t>Peptides</a:t>
            </a:r>
          </a:p>
          <a:p>
            <a:pPr algn="ctr"/>
            <a:r>
              <a:rPr lang="en-US" dirty="0" smtClean="0"/>
              <a:t>Ribozymes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4334851" y="4336023"/>
            <a:ext cx="285462" cy="941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 flipV="1">
            <a:off x="4192120" y="4752003"/>
            <a:ext cx="285462" cy="9412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urved Connector 40"/>
          <p:cNvCxnSpPr/>
          <p:nvPr/>
        </p:nvCxnSpPr>
        <p:spPr>
          <a:xfrm rot="16200000" flipV="1">
            <a:off x="3625534" y="4834822"/>
            <a:ext cx="1241462" cy="1048514"/>
          </a:xfrm>
          <a:prstGeom prst="curvedConnector3">
            <a:avLst>
              <a:gd name="adj1" fmla="val -169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Curved Connector 99"/>
          <p:cNvCxnSpPr/>
          <p:nvPr/>
        </p:nvCxnSpPr>
        <p:spPr>
          <a:xfrm rot="16200000" flipV="1">
            <a:off x="3496909" y="5008802"/>
            <a:ext cx="1241462" cy="1223834"/>
          </a:xfrm>
          <a:prstGeom prst="curvedConnector3">
            <a:avLst>
              <a:gd name="adj1" fmla="val -1694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 flipV="1">
            <a:off x="6177466" y="4373324"/>
            <a:ext cx="311573" cy="9412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V="1">
            <a:off x="6191121" y="4220454"/>
            <a:ext cx="663896" cy="15410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TextBox 137"/>
          <p:cNvSpPr txBox="1"/>
          <p:nvPr/>
        </p:nvSpPr>
        <p:spPr>
          <a:xfrm>
            <a:off x="6191121" y="1876863"/>
            <a:ext cx="2393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Viral </a:t>
            </a:r>
            <a:r>
              <a:rPr lang="en-US" dirty="0" smtClean="0"/>
              <a:t>delivery of MBNL1 </a:t>
            </a:r>
            <a:endParaRPr lang="en-US" dirty="0"/>
          </a:p>
        </p:txBody>
      </p:sp>
      <p:cxnSp>
        <p:nvCxnSpPr>
          <p:cNvPr id="140" name="Straight Arrow Connector 139"/>
          <p:cNvCxnSpPr/>
          <p:nvPr/>
        </p:nvCxnSpPr>
        <p:spPr>
          <a:xfrm flipH="1">
            <a:off x="5585060" y="2061529"/>
            <a:ext cx="606061" cy="8390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/>
          <p:cNvCxnSpPr/>
          <p:nvPr/>
        </p:nvCxnSpPr>
        <p:spPr>
          <a:xfrm>
            <a:off x="2315198" y="1644316"/>
            <a:ext cx="1" cy="1426715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 flipV="1">
            <a:off x="6191121" y="4049844"/>
            <a:ext cx="1830088" cy="17116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H="1">
            <a:off x="2437312" y="1599864"/>
            <a:ext cx="2995838" cy="1541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05293" y="1288352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 molecules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894256" y="1535920"/>
            <a:ext cx="4517395" cy="15026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540002" y="1288352"/>
            <a:ext cx="841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CRISPR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24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4320" y="1336056"/>
            <a:ext cx="8641274" cy="158073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Can we use small 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molecules or proteins/RNA 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to specifically 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inhibit 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the production of the toxic RNA of DM?</a:t>
            </a:r>
            <a:br>
              <a:rPr lang="en-US" sz="3600" b="1" dirty="0" smtClean="0">
                <a:latin typeface="Didot" charset="0"/>
                <a:ea typeface="Didot" charset="0"/>
                <a:cs typeface="Didot" charset="0"/>
              </a:rPr>
            </a:br>
            <a:r>
              <a:rPr lang="en-US" sz="3600" b="1" dirty="0">
                <a:latin typeface="Didot" charset="0"/>
                <a:ea typeface="Didot" charset="0"/>
                <a:cs typeface="Didot" charset="0"/>
              </a:rPr>
              <a:t/>
            </a:r>
            <a:br>
              <a:rPr lang="en-US" sz="3600" b="1" dirty="0">
                <a:latin typeface="Didot" charset="0"/>
                <a:ea typeface="Didot" charset="0"/>
                <a:cs typeface="Didot" charset="0"/>
              </a:rPr>
            </a:br>
            <a:r>
              <a:rPr lang="en-US" sz="3600" b="1" dirty="0">
                <a:latin typeface="Didot" charset="0"/>
                <a:ea typeface="Didot" charset="0"/>
                <a:cs typeface="Didot" charset="0"/>
              </a:rPr>
              <a:t>S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mall molecules that bind 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the long CTG/CCTG 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repeats and inhibit transcription?</a:t>
            </a:r>
            <a:br>
              <a:rPr lang="en-US" sz="3600" b="1" dirty="0" smtClean="0">
                <a:latin typeface="Didot" charset="0"/>
                <a:ea typeface="Didot" charset="0"/>
                <a:cs typeface="Didot" charset="0"/>
              </a:rPr>
            </a:br>
            <a:endParaRPr lang="en-US" sz="3600" dirty="0" smtClean="0">
              <a:latin typeface="Didot" charset="0"/>
              <a:ea typeface="Didot" charset="0"/>
              <a:cs typeface="Dido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81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38414"/>
            <a:ext cx="8229600" cy="9862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The transcription inhibitor </a:t>
            </a:r>
            <a:r>
              <a:rPr lang="en-US" sz="3600" b="1" dirty="0" err="1" smtClean="0">
                <a:latin typeface="Didot" charset="0"/>
                <a:ea typeface="Didot" charset="0"/>
                <a:cs typeface="Didot" charset="0"/>
              </a:rPr>
              <a:t>Actinomycin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 D (</a:t>
            </a:r>
            <a:r>
              <a:rPr lang="en-US" sz="3600" b="1" dirty="0" err="1" smtClean="0">
                <a:latin typeface="Didot" charset="0"/>
                <a:ea typeface="Didot" charset="0"/>
                <a:cs typeface="Didot" charset="0"/>
              </a:rPr>
              <a:t>ActD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) binds GC repeats</a:t>
            </a:r>
            <a:endParaRPr lang="en-US" sz="3600" dirty="0" smtClean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7923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0843" y="6540907"/>
            <a:ext cx="2358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Siboni</a:t>
            </a:r>
            <a:r>
              <a:rPr lang="en-US" sz="1400" dirty="0" smtClean="0"/>
              <a:t> et al. 2015 Cell Reports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63377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510"/>
            <a:ext cx="9144000" cy="98622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 smtClean="0">
                <a:latin typeface="Didot" charset="0"/>
                <a:ea typeface="Didot" charset="0"/>
                <a:cs typeface="Didot" charset="0"/>
              </a:rPr>
              <a:t>ActD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 reduces levels of CUG repeats</a:t>
            </a:r>
            <a:endParaRPr lang="en-US" sz="3600" dirty="0" smtClean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44000" cy="51644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0843" y="6540907"/>
            <a:ext cx="2358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Siboni</a:t>
            </a:r>
            <a:r>
              <a:rPr lang="en-US" sz="1400" dirty="0" smtClean="0"/>
              <a:t> et al. 2015 Cell Reports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63537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92402"/>
            <a:ext cx="9144000" cy="963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/>
              <a:t>ActD reduces ribonuclear foci in patient-derived DM1 fibroblasts after 24 </a:t>
            </a:r>
            <a:r>
              <a:rPr lang="en-US" sz="3200" b="1" dirty="0" err="1" smtClean="0"/>
              <a:t>hrs</a:t>
            </a:r>
            <a:r>
              <a:rPr lang="en-US" sz="3200" b="1" dirty="0" smtClean="0"/>
              <a:t> of treatment</a:t>
            </a:r>
            <a:endParaRPr lang="en-US" sz="3200" b="1" dirty="0"/>
          </a:p>
        </p:txBody>
      </p:sp>
      <p:grpSp>
        <p:nvGrpSpPr>
          <p:cNvPr id="81" name="Group 80"/>
          <p:cNvGrpSpPr/>
          <p:nvPr/>
        </p:nvGrpSpPr>
        <p:grpSpPr>
          <a:xfrm>
            <a:off x="706582" y="1334712"/>
            <a:ext cx="7622768" cy="5117865"/>
            <a:chOff x="706582" y="1615440"/>
            <a:chExt cx="7622768" cy="5117865"/>
          </a:xfrm>
        </p:grpSpPr>
        <p:pic>
          <p:nvPicPr>
            <p:cNvPr id="5" name="Picture 4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14" t="39192" r="30001" b="20000"/>
            <a:stretch/>
          </p:blipFill>
          <p:spPr>
            <a:xfrm>
              <a:off x="706582" y="1690251"/>
              <a:ext cx="2468880" cy="24688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692" t="26254" r="20244" b="38741"/>
            <a:stretch/>
          </p:blipFill>
          <p:spPr>
            <a:xfrm>
              <a:off x="3283526" y="1690251"/>
              <a:ext cx="2468880" cy="246888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31" t="55917" r="47696" b="5600"/>
            <a:stretch/>
          </p:blipFill>
          <p:spPr>
            <a:xfrm>
              <a:off x="5860470" y="1690251"/>
              <a:ext cx="2468880" cy="246888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132" t="22024" r="7016" b="38366"/>
            <a:stretch/>
          </p:blipFill>
          <p:spPr>
            <a:xfrm>
              <a:off x="706582" y="4264425"/>
              <a:ext cx="2468880" cy="246888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16" t="60428" r="23513" b="1426"/>
            <a:stretch/>
          </p:blipFill>
          <p:spPr>
            <a:xfrm>
              <a:off x="3283526" y="4264425"/>
              <a:ext cx="2468880" cy="246888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25" t="48042" r="33896" b="14592"/>
            <a:stretch/>
          </p:blipFill>
          <p:spPr>
            <a:xfrm>
              <a:off x="5860470" y="4264425"/>
              <a:ext cx="2468880" cy="246888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287017" y="3709113"/>
              <a:ext cx="1308010" cy="45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Control     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42038" y="3709113"/>
              <a:ext cx="1659923" cy="45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Untreated  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64948" y="3709113"/>
              <a:ext cx="16599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5nM  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11060" y="6235597"/>
              <a:ext cx="16599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15nM  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88004" y="6235597"/>
              <a:ext cx="16599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20nM  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64948" y="6240554"/>
              <a:ext cx="16599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25nM  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3" name="Straight Arrow Connector 2"/>
            <p:cNvCxnSpPr/>
            <p:nvPr/>
          </p:nvCxnSpPr>
          <p:spPr>
            <a:xfrm>
              <a:off x="3267456" y="2036064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3523488" y="190804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5205984" y="223113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163312" y="2066544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3669792" y="236524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4163568" y="284683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4279392" y="247497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3541776" y="366369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3255264" y="341376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3273552" y="331012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4242816" y="316992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4114800" y="332232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108704" y="3499104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334905" y="2518734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303520" y="281635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358384" y="274929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401961" y="240291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535680" y="388924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248912" y="2554224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450080" y="265785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352544" y="285292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419856" y="190804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3621024" y="164592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5315712" y="178003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273040" y="187147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090160" y="161544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5035296" y="170688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7174992" y="196900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6925056" y="213360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7327392" y="212140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6335554" y="252984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>
              <a:off x="7766304" y="271881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7284720" y="361492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7193280" y="375513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7784592" y="368808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8058912" y="384048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8016240" y="370027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7900416" y="345033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6341650" y="269443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6664738" y="2980944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6719602" y="2889504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6811042" y="290779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7772400" y="207873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5799106" y="339547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5988082" y="330403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1140713" y="597408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1768601" y="606552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2457449" y="609600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>
              <a:off x="2731769" y="617524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2042921" y="552297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475993" y="534619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2652521" y="448665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1244345" y="5224272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4914137" y="6102096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5090921" y="590092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4840985" y="509016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>
              <a:off x="4078985" y="5181600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>
              <a:off x="7261097" y="5388864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>
              <a:off x="7949945" y="5382768"/>
              <a:ext cx="109728" cy="109728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8030093" y="6500133"/>
            <a:ext cx="1113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Jana </a:t>
            </a:r>
            <a:r>
              <a:rPr lang="en-US" sz="1400" dirty="0" err="1" smtClean="0"/>
              <a:t>Jenquin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48245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510"/>
            <a:ext cx="9144000" cy="9862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 smtClean="0">
                <a:latin typeface="Didot" charset="0"/>
                <a:ea typeface="Didot" charset="0"/>
                <a:cs typeface="Didot" charset="0"/>
              </a:rPr>
              <a:t>ActD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 reduces levels of CUG repeats in HSALR </a:t>
            </a:r>
            <a:r>
              <a:rPr lang="en-US" sz="3600" b="1" dirty="0" err="1" smtClean="0">
                <a:latin typeface="Didot" charset="0"/>
                <a:ea typeface="Didot" charset="0"/>
                <a:cs typeface="Didot" charset="0"/>
              </a:rPr>
              <a:t>myotonic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 dystrophy type 1 mouse</a:t>
            </a:r>
            <a:endParaRPr lang="en-US" sz="3600" dirty="0" smtClean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200"/>
            <a:ext cx="9144000" cy="46712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70843" y="6540907"/>
            <a:ext cx="2358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Siboni</a:t>
            </a:r>
            <a:r>
              <a:rPr lang="en-US" sz="1400" dirty="0" smtClean="0"/>
              <a:t> et al. 2015 Cell Reports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4218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-48750"/>
            <a:ext cx="9144000" cy="9862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err="1" smtClean="0">
                <a:latin typeface="Didot" charset="0"/>
                <a:ea typeface="Didot" charset="0"/>
                <a:cs typeface="Didot" charset="0"/>
              </a:rPr>
              <a:t>ActD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 rescues </a:t>
            </a:r>
            <a:r>
              <a:rPr lang="en-US" sz="3600" b="1" dirty="0" err="1" smtClean="0">
                <a:latin typeface="Didot" charset="0"/>
                <a:ea typeface="Didot" charset="0"/>
                <a:cs typeface="Didot" charset="0"/>
              </a:rPr>
              <a:t>mis</a:t>
            </a:r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-splicing in DM1 mouse model</a:t>
            </a:r>
            <a:endParaRPr lang="en-US" sz="3600" dirty="0" smtClean="0">
              <a:latin typeface="Didot" charset="0"/>
              <a:ea typeface="Didot" charset="0"/>
              <a:cs typeface="Didot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5612"/>
            <a:ext cx="9144000" cy="4671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5312"/>
            <a:ext cx="9144000" cy="43775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0492" y="5615902"/>
            <a:ext cx="693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70 splicing events partially or fully rescued at 0.25 mg/kg </a:t>
            </a:r>
            <a:r>
              <a:rPr lang="en-US" dirty="0" err="1" smtClean="0">
                <a:solidFill>
                  <a:schemeClr val="tx2"/>
                </a:solidFill>
              </a:rPr>
              <a:t>ActD</a:t>
            </a:r>
            <a:r>
              <a:rPr lang="en-US" dirty="0" smtClean="0">
                <a:solidFill>
                  <a:schemeClr val="tx2"/>
                </a:solidFill>
              </a:rPr>
              <a:t> (</a:t>
            </a:r>
            <a:r>
              <a:rPr lang="en-US" dirty="0" err="1" smtClean="0">
                <a:solidFill>
                  <a:schemeClr val="tx2"/>
                </a:solidFill>
              </a:rPr>
              <a:t>RNAseq</a:t>
            </a:r>
            <a:r>
              <a:rPr lang="en-US" dirty="0" smtClean="0">
                <a:solidFill>
                  <a:schemeClr val="tx2"/>
                </a:solidFill>
              </a:rPr>
              <a:t>)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70843" y="6540907"/>
            <a:ext cx="2358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Siboni</a:t>
            </a:r>
            <a:r>
              <a:rPr lang="en-US" sz="1400" dirty="0" smtClean="0"/>
              <a:t> et al. 2015 Cell Reports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71163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402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/>
              <a:t>ActD eliminates ribonuclear foci in patient-derived DM2 LCLs after 48 </a:t>
            </a:r>
            <a:r>
              <a:rPr lang="en-US" sz="3600" b="1" dirty="0" err="1" smtClean="0"/>
              <a:t>hrs</a:t>
            </a:r>
            <a:r>
              <a:rPr lang="en-US" sz="3600" b="1" dirty="0" smtClean="0"/>
              <a:t> of treatment</a:t>
            </a:r>
            <a:endParaRPr lang="en-US" sz="36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268635" y="1778187"/>
            <a:ext cx="4406528" cy="4808995"/>
            <a:chOff x="2268635" y="1778187"/>
            <a:chExt cx="4406528" cy="4808995"/>
          </a:xfrm>
        </p:grpSpPr>
        <p:sp>
          <p:nvSpPr>
            <p:cNvPr id="7" name="Rectangle 6"/>
            <p:cNvSpPr/>
            <p:nvPr/>
          </p:nvSpPr>
          <p:spPr>
            <a:xfrm>
              <a:off x="2268636" y="1778187"/>
              <a:ext cx="450273" cy="461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95" t="29035" r="38299" b="16974"/>
            <a:stretch/>
          </p:blipFill>
          <p:spPr>
            <a:xfrm>
              <a:off x="2268635" y="4280791"/>
              <a:ext cx="2194560" cy="2286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49" t="18038" r="50377" b="36413"/>
            <a:stretch/>
          </p:blipFill>
          <p:spPr>
            <a:xfrm>
              <a:off x="4533227" y="4291430"/>
              <a:ext cx="2141936" cy="2275361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2" t="32251" r="20800" b="21334"/>
            <a:stretch/>
          </p:blipFill>
          <p:spPr>
            <a:xfrm>
              <a:off x="2268636" y="1896368"/>
              <a:ext cx="2194560" cy="22860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90018" y="6217850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10nM - 24 </a:t>
              </a:r>
              <a:r>
                <a:rPr lang="en-US" b="1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hrs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3" t="8715" r="19895" b="39877"/>
            <a:stretch/>
          </p:blipFill>
          <p:spPr>
            <a:xfrm>
              <a:off x="4543004" y="1893961"/>
              <a:ext cx="2132159" cy="228840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2735330" y="3798083"/>
              <a:ext cx="1308010" cy="45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Control     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786694" y="6211683"/>
              <a:ext cx="16594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10nM - 48 </a:t>
              </a:r>
              <a:r>
                <a:rPr lang="en-US" b="1" dirty="0" err="1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hrs</a:t>
              </a:r>
              <a:endParaRPr lang="en-US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60698" y="3799032"/>
              <a:ext cx="1659923" cy="450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Untreated  </a:t>
              </a:r>
              <a:endParaRPr lang="en-US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637436" y="307559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4741068" y="310607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5039772" y="3148745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167788" y="316703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515516" y="3282857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436268" y="3362105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753260" y="365471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808124" y="3599849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5027580" y="3673001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6246780" y="3916841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6082188" y="3922937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990748" y="3636425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521356" y="3484025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637180" y="283175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838348" y="3008537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868828" y="3099977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570124" y="2959769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588412" y="3039017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911500" y="2691545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917596" y="240503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899308" y="2484281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4722780" y="2551337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4838604" y="2398937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4747164" y="2380649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789836" y="2520857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5804" y="1844201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5375052" y="1801529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5576220" y="1929545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5533548" y="200879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5478684" y="203927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3527964" y="5940713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2900076" y="6044345"/>
              <a:ext cx="154546" cy="164384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8030093" y="6500133"/>
            <a:ext cx="1113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Jana </a:t>
            </a:r>
            <a:r>
              <a:rPr lang="en-US" sz="1400" dirty="0" err="1" smtClean="0"/>
              <a:t>Jenquin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6964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1868"/>
            <a:ext cx="9144000" cy="902532"/>
          </a:xfrm>
          <a:noFill/>
          <a:ln/>
        </p:spPr>
        <p:txBody>
          <a:bodyPr>
            <a:noAutofit/>
          </a:bodyPr>
          <a:lstStyle/>
          <a:p>
            <a:r>
              <a:rPr lang="en-US" sz="2800" dirty="0" err="1" smtClean="0"/>
              <a:t>M</a:t>
            </a:r>
            <a:r>
              <a:rPr lang="en-US" sz="2800" dirty="0" err="1" smtClean="0">
                <a:solidFill>
                  <a:schemeClr val="tx1"/>
                </a:solidFill>
              </a:rPr>
              <a:t>uscleblind</a:t>
            </a:r>
            <a:r>
              <a:rPr lang="en-US" sz="2800" dirty="0" smtClean="0">
                <a:solidFill>
                  <a:schemeClr val="tx1"/>
                </a:solidFill>
              </a:rPr>
              <a:t> (MBNL) proteins are sequestered </a:t>
            </a:r>
            <a:r>
              <a:rPr lang="en-US" sz="2800" dirty="0" smtClean="0"/>
              <a:t>by the toxic </a:t>
            </a:r>
            <a:r>
              <a:rPr lang="en-US" sz="2800" dirty="0" smtClean="0"/>
              <a:t>RNA </a:t>
            </a:r>
            <a:r>
              <a:rPr lang="en-US" sz="2800" dirty="0" smtClean="0"/>
              <a:t>in </a:t>
            </a:r>
            <a:r>
              <a:rPr lang="en-US" sz="2800" dirty="0" err="1" smtClean="0">
                <a:solidFill>
                  <a:schemeClr val="tx1"/>
                </a:solidFill>
              </a:rPr>
              <a:t>myotonic</a:t>
            </a:r>
            <a:r>
              <a:rPr lang="en-US" sz="2800" dirty="0" smtClean="0">
                <a:solidFill>
                  <a:schemeClr val="tx1"/>
                </a:solidFill>
              </a:rPr>
              <a:t> dystrophy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116"/>
          <a:stretch/>
        </p:blipFill>
        <p:spPr>
          <a:xfrm>
            <a:off x="143901" y="1024577"/>
            <a:ext cx="4744283" cy="45550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5115" y="4991100"/>
            <a:ext cx="4385471" cy="14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738" y="1441987"/>
            <a:ext cx="4551855" cy="30977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381689" y="4298735"/>
            <a:ext cx="501625" cy="309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02861" y="4298735"/>
            <a:ext cx="853772" cy="309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1734" y="95054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MBNL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104894" y="1283732"/>
            <a:ext cx="266822" cy="42376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6638539" y="1283732"/>
            <a:ext cx="512298" cy="111743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340615" y="2177058"/>
            <a:ext cx="1771700" cy="1824887"/>
          </a:xfrm>
          <a:prstGeom prst="line">
            <a:avLst/>
          </a:prstGeom>
          <a:ln w="28575" cmpd="sng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466738" y="4139629"/>
            <a:ext cx="426886" cy="3094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340615" y="4040372"/>
            <a:ext cx="1553009" cy="169103"/>
          </a:xfrm>
          <a:prstGeom prst="line">
            <a:avLst/>
          </a:prstGeom>
          <a:ln w="28575" cmpd="sng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6400" y="4527405"/>
            <a:ext cx="4461463" cy="232082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4245125" y="5133115"/>
            <a:ext cx="105741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Wild type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4216118" y="6140765"/>
            <a:ext cx="1057410" cy="2616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/>
              <a:t>CUG 960</a:t>
            </a:r>
            <a:endParaRPr lang="en-US" sz="1100" dirty="0"/>
          </a:p>
        </p:txBody>
      </p:sp>
      <p:sp>
        <p:nvSpPr>
          <p:cNvPr id="12" name="Rectangle 11"/>
          <p:cNvSpPr/>
          <p:nvPr/>
        </p:nvSpPr>
        <p:spPr>
          <a:xfrm>
            <a:off x="4614018" y="1707498"/>
            <a:ext cx="1042615" cy="4695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483622" y="1468398"/>
            <a:ext cx="139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Toxic sponge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alphaModFix amt="47000"/>
          </a:blip>
          <a:srcRect l="4451" t="11168" r="10972" b="13828"/>
          <a:stretch/>
        </p:blipFill>
        <p:spPr>
          <a:xfrm>
            <a:off x="5403098" y="1707498"/>
            <a:ext cx="3615686" cy="24048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36600" y="3708242"/>
            <a:ext cx="88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(~copy)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62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22508"/>
            <a:ext cx="9144000" cy="59602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latin typeface="Didot" charset="0"/>
                <a:ea typeface="Didot" charset="0"/>
                <a:cs typeface="Didot" charset="0"/>
              </a:rPr>
              <a:t>Screening for more small molecules that inhibit transcription of CUG/CCUG repeats</a:t>
            </a:r>
            <a:br>
              <a:rPr lang="en-US" sz="3600" b="1" dirty="0" smtClean="0">
                <a:latin typeface="Didot" charset="0"/>
                <a:ea typeface="Didot" charset="0"/>
                <a:cs typeface="Didot" charset="0"/>
              </a:rPr>
            </a:br>
            <a:r>
              <a:rPr lang="en-US" sz="2700" b="1" dirty="0" smtClean="0">
                <a:latin typeface="Didot" charset="0"/>
                <a:ea typeface="Didot" charset="0"/>
                <a:cs typeface="Didot" charset="0"/>
              </a:rPr>
              <a:t/>
            </a:r>
            <a:br>
              <a:rPr lang="en-US" sz="2700" b="1" dirty="0" smtClean="0">
                <a:latin typeface="Didot" charset="0"/>
                <a:ea typeface="Didot" charset="0"/>
                <a:cs typeface="Didot" charset="0"/>
              </a:rPr>
            </a:br>
            <a:r>
              <a:rPr lang="en-US" sz="2700" b="1" dirty="0" smtClean="0">
                <a:latin typeface="Didot" charset="0"/>
                <a:ea typeface="Didot" charset="0"/>
                <a:cs typeface="Didot" charset="0"/>
              </a:rPr>
              <a:t>Three pronged approach</a:t>
            </a:r>
            <a:r>
              <a:rPr lang="en-US" sz="2700" b="1" dirty="0">
                <a:latin typeface="Didot" charset="0"/>
                <a:ea typeface="Didot" charset="0"/>
                <a:cs typeface="Didot" charset="0"/>
              </a:rPr>
              <a:t/>
            </a:r>
            <a:br>
              <a:rPr lang="en-US" sz="2700" b="1" dirty="0">
                <a:latin typeface="Didot" charset="0"/>
                <a:ea typeface="Didot" charset="0"/>
                <a:cs typeface="Didot" charset="0"/>
              </a:rPr>
            </a:br>
            <a:endParaRPr lang="en-US" sz="2700" dirty="0" smtClean="0">
              <a:latin typeface="Didot" charset="0"/>
              <a:ea typeface="Didot" charset="0"/>
              <a:cs typeface="Didot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675" y="2305129"/>
            <a:ext cx="3583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Mining the literature for molecules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Reduce CUG/CCUG RNA levels?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Foci reduction?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Specificity for expanded repeats?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22065" y="2305129"/>
            <a:ext cx="423270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High Throughput Assay to screen libraries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Identify an approach to measure CUG/   CCUG repeat RNA levels directly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 extracts and cells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Amenable to HTS</a:t>
            </a:r>
          </a:p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3548026"/>
            <a:ext cx="4239447" cy="2976879"/>
            <a:chOff x="12457" y="2763544"/>
            <a:chExt cx="4239447" cy="2976879"/>
          </a:xfrm>
        </p:grpSpPr>
        <p:pic>
          <p:nvPicPr>
            <p:cNvPr id="3" name="Picture 2" descr="CUG240 All drug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57" y="2763544"/>
              <a:ext cx="4239447" cy="297687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112850" y="2988507"/>
              <a:ext cx="43579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C #1</a:t>
              </a:r>
              <a:endParaRPr lang="en-US" sz="10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76133" y="2991483"/>
              <a:ext cx="435797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000" dirty="0" smtClean="0"/>
                <a:t>C #2</a:t>
              </a:r>
              <a:endParaRPr lang="en-US" sz="1000" dirty="0"/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6709663" y="3952007"/>
            <a:ext cx="12829" cy="11544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844252" y="5349142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Multiplex </a:t>
            </a:r>
            <a:r>
              <a:rPr lang="en-US" dirty="0" err="1" smtClean="0"/>
              <a:t>qRT</a:t>
            </a:r>
            <a:r>
              <a:rPr lang="en-US" dirty="0" smtClean="0"/>
              <a:t>-PCR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24043" y="6563051"/>
            <a:ext cx="1113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Jana </a:t>
            </a:r>
            <a:r>
              <a:rPr lang="en-US" sz="1400" dirty="0" err="1" smtClean="0"/>
              <a:t>Jenquin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6119778" y="6523615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 </a:t>
            </a:r>
            <a:r>
              <a:rPr lang="en-US" sz="1400" dirty="0" err="1" smtClean="0"/>
              <a:t>Kaalak</a:t>
            </a:r>
            <a:r>
              <a:rPr lang="en-US" sz="1400" dirty="0" smtClean="0"/>
              <a:t> </a:t>
            </a:r>
            <a:r>
              <a:rPr lang="en-US" sz="1400" dirty="0" smtClean="0"/>
              <a:t>Reddy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102435" y="2007220"/>
            <a:ext cx="30166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2127" y="2020875"/>
            <a:ext cx="30166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06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79" y="179053"/>
            <a:ext cx="8698492" cy="722144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Third approach – continued development of </a:t>
            </a:r>
            <a:r>
              <a:rPr lang="en-US" sz="3600" dirty="0" err="1" smtClean="0"/>
              <a:t>diamidine</a:t>
            </a:r>
            <a:r>
              <a:rPr lang="en-US" sz="3600" dirty="0" err="1"/>
              <a:t>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41379" y="996782"/>
            <a:ext cx="30166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86" y="1579758"/>
            <a:ext cx="8888793" cy="44177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2992" y="6536870"/>
            <a:ext cx="2724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Coonrod</a:t>
            </a:r>
            <a:r>
              <a:rPr lang="en-US" sz="1400" dirty="0" smtClean="0"/>
              <a:t> et al. ACS </a:t>
            </a:r>
            <a:r>
              <a:rPr lang="en-US" sz="1400" dirty="0" err="1" smtClean="0"/>
              <a:t>Chem</a:t>
            </a:r>
            <a:r>
              <a:rPr lang="en-US" sz="1400" dirty="0" smtClean="0"/>
              <a:t> </a:t>
            </a:r>
            <a:r>
              <a:rPr lang="en-US" sz="1400" dirty="0" err="1" smtClean="0"/>
              <a:t>Biol</a:t>
            </a:r>
            <a:r>
              <a:rPr lang="en-US" sz="1400" dirty="0" smtClean="0"/>
              <a:t> 2013 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676459" y="1366114"/>
            <a:ext cx="3823513" cy="62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24155" y="1643860"/>
            <a:ext cx="74297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Splicing rescue increases with longer linker between </a:t>
            </a:r>
            <a:r>
              <a:rPr lang="en-US" sz="2000" u="sng" dirty="0" err="1" smtClean="0"/>
              <a:t>amindine</a:t>
            </a:r>
            <a:r>
              <a:rPr lang="en-US" sz="2000" u="sng" dirty="0" smtClean="0"/>
              <a:t> groups</a:t>
            </a:r>
            <a:endParaRPr 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1267581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9890" y="1653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Splicing rescue in HSALR DM1 mouse model with </a:t>
            </a:r>
            <a:r>
              <a:rPr lang="en-US" dirty="0" err="1" smtClean="0"/>
              <a:t>heptamidine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6818"/>
          <a:stretch/>
        </p:blipFill>
        <p:spPr>
          <a:xfrm>
            <a:off x="189136" y="1695789"/>
            <a:ext cx="8723510" cy="3991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2992" y="6536870"/>
            <a:ext cx="2724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Coonrod</a:t>
            </a:r>
            <a:r>
              <a:rPr lang="en-US" sz="1400" dirty="0" smtClean="0"/>
              <a:t> et al. ACS </a:t>
            </a:r>
            <a:r>
              <a:rPr lang="en-US" sz="1400" dirty="0" err="1" smtClean="0"/>
              <a:t>Chem</a:t>
            </a:r>
            <a:r>
              <a:rPr lang="en-US" sz="1400" dirty="0" smtClean="0"/>
              <a:t> </a:t>
            </a:r>
            <a:r>
              <a:rPr lang="en-US" sz="1400" dirty="0" err="1" smtClean="0"/>
              <a:t>Biol</a:t>
            </a:r>
            <a:r>
              <a:rPr lang="en-US" sz="1400" dirty="0" smtClean="0"/>
              <a:t> 2013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3929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Rescue of </a:t>
            </a:r>
            <a:r>
              <a:rPr lang="en-US" dirty="0" err="1" smtClean="0"/>
              <a:t>myotonia</a:t>
            </a:r>
            <a:r>
              <a:rPr lang="en-US" dirty="0" smtClean="0"/>
              <a:t> in HSALR DM1 mouse model with </a:t>
            </a:r>
            <a:r>
              <a:rPr lang="en-US" dirty="0" err="1" smtClean="0"/>
              <a:t>heptamidine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2598"/>
          <a:stretch/>
        </p:blipFill>
        <p:spPr>
          <a:xfrm>
            <a:off x="352357" y="1931018"/>
            <a:ext cx="8415515" cy="34324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2992" y="6536870"/>
            <a:ext cx="27248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Coonrod</a:t>
            </a:r>
            <a:r>
              <a:rPr lang="en-US" sz="1400" dirty="0" smtClean="0"/>
              <a:t> et al. ACS </a:t>
            </a:r>
            <a:r>
              <a:rPr lang="en-US" sz="1400" dirty="0" err="1" smtClean="0"/>
              <a:t>Chem</a:t>
            </a:r>
            <a:r>
              <a:rPr lang="en-US" sz="1400" dirty="0" smtClean="0"/>
              <a:t> </a:t>
            </a:r>
            <a:r>
              <a:rPr lang="en-US" sz="1400" dirty="0" err="1" smtClean="0"/>
              <a:t>Biol</a:t>
            </a:r>
            <a:r>
              <a:rPr lang="en-US" sz="1400" dirty="0" smtClean="0"/>
              <a:t> 2013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942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769786" y="6551988"/>
            <a:ext cx="2420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Siboni</a:t>
            </a:r>
            <a:r>
              <a:rPr lang="en-US" sz="1400" dirty="0" smtClean="0"/>
              <a:t> et al.  J Med </a:t>
            </a:r>
            <a:r>
              <a:rPr lang="en-US" sz="1400" dirty="0" err="1" smtClean="0"/>
              <a:t>Chem</a:t>
            </a:r>
            <a:r>
              <a:rPr lang="en-US" sz="1400" dirty="0" smtClean="0"/>
              <a:t> 2015 </a:t>
            </a:r>
            <a:endParaRPr lang="en-US" sz="1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623" y="94715"/>
            <a:ext cx="8792696" cy="632370"/>
          </a:xfrm>
        </p:spPr>
        <p:txBody>
          <a:bodyPr>
            <a:noAutofit/>
          </a:bodyPr>
          <a:lstStyle/>
          <a:p>
            <a:r>
              <a:rPr lang="en-US" sz="2800" dirty="0" smtClean="0"/>
              <a:t>Splicing rescue with the low toxicity compound </a:t>
            </a:r>
            <a:r>
              <a:rPr lang="en-US" sz="2800" dirty="0" err="1" smtClean="0"/>
              <a:t>furamidine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22" y="1950322"/>
            <a:ext cx="8792697" cy="4491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9" y="713430"/>
            <a:ext cx="3154713" cy="111530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7032" y="713430"/>
            <a:ext cx="45719" cy="111530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10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9" y="39772"/>
            <a:ext cx="8966480" cy="67989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RNA-</a:t>
            </a:r>
            <a:r>
              <a:rPr lang="en-US" sz="3600" dirty="0" err="1" smtClean="0"/>
              <a:t>seq</a:t>
            </a:r>
            <a:r>
              <a:rPr lang="en-US" sz="3600" dirty="0" smtClean="0"/>
              <a:t> is consistent with toxicity studies</a:t>
            </a:r>
            <a:endParaRPr lang="en-US" sz="36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997170" y="715933"/>
            <a:ext cx="6607476" cy="2896512"/>
            <a:chOff x="1491059" y="2334929"/>
            <a:chExt cx="6607476" cy="2956953"/>
          </a:xfrm>
        </p:grpSpPr>
        <p:pic>
          <p:nvPicPr>
            <p:cNvPr id="3" name="Picture 2" descr="ActD Fur Hep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218" b="40451"/>
            <a:stretch/>
          </p:blipFill>
          <p:spPr>
            <a:xfrm>
              <a:off x="1519250" y="2334929"/>
              <a:ext cx="6579285" cy="295695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491059" y="2334929"/>
              <a:ext cx="366076" cy="302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80261" y="2373461"/>
              <a:ext cx="366076" cy="302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21599" y="3612444"/>
            <a:ext cx="3288514" cy="3324069"/>
            <a:chOff x="3019153" y="3973473"/>
            <a:chExt cx="2946949" cy="2963040"/>
          </a:xfrm>
        </p:grpSpPr>
        <p:pic>
          <p:nvPicPr>
            <p:cNvPr id="6" name="Picture 5" descr="ActD Fur Hept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48" r="49672" b="2176"/>
            <a:stretch/>
          </p:blipFill>
          <p:spPr>
            <a:xfrm>
              <a:off x="3019153" y="3973473"/>
              <a:ext cx="2946949" cy="296304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3019153" y="4012001"/>
              <a:ext cx="366076" cy="3028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880976" y="6540907"/>
            <a:ext cx="1263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Leslie </a:t>
            </a:r>
            <a:r>
              <a:rPr lang="en-US" sz="1400" dirty="0" err="1" smtClean="0"/>
              <a:t>Coonrod</a:t>
            </a:r>
            <a:endParaRPr lang="en-US" sz="1400" dirty="0"/>
          </a:p>
        </p:txBody>
      </p:sp>
      <p:sp>
        <p:nvSpPr>
          <p:cNvPr id="14" name="5-Point Star 13"/>
          <p:cNvSpPr/>
          <p:nvPr/>
        </p:nvSpPr>
        <p:spPr>
          <a:xfrm>
            <a:off x="5997221" y="4758265"/>
            <a:ext cx="575733" cy="618067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23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68"/>
            <a:ext cx="8229600" cy="3796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</a:t>
            </a:r>
            <a:r>
              <a:rPr lang="en-US" dirty="0" smtClean="0"/>
              <a:t>future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107" y="901967"/>
            <a:ext cx="7744577" cy="275563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Targeting transcription works</a:t>
            </a:r>
          </a:p>
          <a:p>
            <a:r>
              <a:rPr lang="en-US" dirty="0" smtClean="0"/>
              <a:t>Affect on antisense transcription &amp; RAN translation?</a:t>
            </a:r>
          </a:p>
          <a:p>
            <a:r>
              <a:rPr lang="en-US" dirty="0" smtClean="0"/>
              <a:t>Can we increase specificity?</a:t>
            </a:r>
          </a:p>
          <a:p>
            <a:r>
              <a:rPr lang="en-US" dirty="0" smtClean="0"/>
              <a:t>Crossing the blood brain barrier is important</a:t>
            </a:r>
          </a:p>
          <a:p>
            <a:r>
              <a:rPr lang="en-US" dirty="0" smtClean="0"/>
              <a:t>Other microsatellite repeat diseases? </a:t>
            </a:r>
            <a:r>
              <a:rPr lang="en-US" dirty="0"/>
              <a:t>	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20028" y="6110841"/>
            <a:ext cx="4537075" cy="4603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861753" y="5923516"/>
            <a:ext cx="5235575" cy="401637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/>
              <a:t>CTG/CCTG</a:t>
            </a:r>
          </a:p>
          <a:p>
            <a:pPr algn="ctr">
              <a:defRPr/>
            </a:pPr>
            <a:r>
              <a:rPr lang="en-US" sz="1400" dirty="0"/>
              <a:t>100s to 1000s of repeats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954203" y="6040991"/>
            <a:ext cx="1878013" cy="269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17"/>
          <p:cNvGrpSpPr>
            <a:grpSpLocks/>
          </p:cNvGrpSpPr>
          <p:nvPr/>
        </p:nvGrpSpPr>
        <p:grpSpPr bwMode="auto">
          <a:xfrm>
            <a:off x="1363028" y="4670978"/>
            <a:ext cx="2616200" cy="1393825"/>
            <a:chOff x="2915971" y="492404"/>
            <a:chExt cx="3836123" cy="1823974"/>
          </a:xfrm>
        </p:grpSpPr>
        <p:sp>
          <p:nvSpPr>
            <p:cNvPr id="9" name="Oval 8"/>
            <p:cNvSpPr/>
            <p:nvPr/>
          </p:nvSpPr>
          <p:spPr>
            <a:xfrm>
              <a:off x="2915971" y="1321295"/>
              <a:ext cx="1915734" cy="9950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381520" y="752082"/>
              <a:ext cx="1424580" cy="774877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158987" y="492404"/>
              <a:ext cx="1424580" cy="774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4938782" y="608739"/>
              <a:ext cx="1422251" cy="46326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3020720" y="1101088"/>
              <a:ext cx="1422251" cy="46326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3290739" y="880882"/>
              <a:ext cx="3461355" cy="132123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200" dirty="0">
                  <a:solidFill>
                    <a:schemeClr val="tx1"/>
                  </a:solidFill>
                </a:rPr>
                <a:t>Pol II</a:t>
              </a:r>
            </a:p>
          </p:txBody>
        </p:sp>
      </p:grpSp>
      <p:sp>
        <p:nvSpPr>
          <p:cNvPr id="15" name="Hexagon 14"/>
          <p:cNvSpPr/>
          <p:nvPr/>
        </p:nvSpPr>
        <p:spPr>
          <a:xfrm>
            <a:off x="4120516" y="6171166"/>
            <a:ext cx="117475" cy="466725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Hexagon 15"/>
          <p:cNvSpPr/>
          <p:nvPr/>
        </p:nvSpPr>
        <p:spPr>
          <a:xfrm>
            <a:off x="4533266" y="6171166"/>
            <a:ext cx="115887" cy="466725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Hexagon 16"/>
          <p:cNvSpPr/>
          <p:nvPr/>
        </p:nvSpPr>
        <p:spPr>
          <a:xfrm>
            <a:off x="5298441" y="6171166"/>
            <a:ext cx="115887" cy="466725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Hexagon 17"/>
          <p:cNvSpPr/>
          <p:nvPr/>
        </p:nvSpPr>
        <p:spPr>
          <a:xfrm>
            <a:off x="7625716" y="6171166"/>
            <a:ext cx="115887" cy="466725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9" name="Group 24"/>
          <p:cNvGrpSpPr>
            <a:grpSpLocks/>
          </p:cNvGrpSpPr>
          <p:nvPr/>
        </p:nvGrpSpPr>
        <p:grpSpPr bwMode="auto">
          <a:xfrm>
            <a:off x="2334578" y="3740703"/>
            <a:ext cx="1266825" cy="779463"/>
            <a:chOff x="2877092" y="670717"/>
            <a:chExt cx="1266947" cy="780574"/>
          </a:xfrm>
        </p:grpSpPr>
        <p:sp>
          <p:nvSpPr>
            <p:cNvPr id="20" name="Oval 19"/>
            <p:cNvSpPr/>
            <p:nvPr/>
          </p:nvSpPr>
          <p:spPr>
            <a:xfrm>
              <a:off x="3561371" y="670717"/>
              <a:ext cx="582668" cy="5182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877092" y="933028"/>
              <a:ext cx="1257421" cy="518263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Spt4/5</a:t>
              </a:r>
            </a:p>
          </p:txBody>
        </p:sp>
      </p:grpSp>
      <p:grpSp>
        <p:nvGrpSpPr>
          <p:cNvPr id="22" name="Group 35"/>
          <p:cNvGrpSpPr>
            <a:grpSpLocks/>
          </p:cNvGrpSpPr>
          <p:nvPr/>
        </p:nvGrpSpPr>
        <p:grpSpPr bwMode="auto">
          <a:xfrm rot="1958902">
            <a:off x="3536316" y="4621766"/>
            <a:ext cx="844550" cy="287337"/>
            <a:chOff x="4390286" y="1512986"/>
            <a:chExt cx="845508" cy="288170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4404819" y="1644983"/>
              <a:ext cx="829615" cy="270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389088" y="1513684"/>
              <a:ext cx="3179" cy="28817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Hexagon 24"/>
          <p:cNvSpPr/>
          <p:nvPr/>
        </p:nvSpPr>
        <p:spPr>
          <a:xfrm>
            <a:off x="461328" y="5153578"/>
            <a:ext cx="393700" cy="76200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Hexagon 25"/>
          <p:cNvSpPr/>
          <p:nvPr/>
        </p:nvSpPr>
        <p:spPr>
          <a:xfrm>
            <a:off x="4398328" y="4896403"/>
            <a:ext cx="165100" cy="257175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27" name="Group 36"/>
          <p:cNvGrpSpPr>
            <a:grpSpLocks/>
          </p:cNvGrpSpPr>
          <p:nvPr/>
        </p:nvGrpSpPr>
        <p:grpSpPr bwMode="auto">
          <a:xfrm rot="-7414642">
            <a:off x="464503" y="5490128"/>
            <a:ext cx="846138" cy="287338"/>
            <a:chOff x="4390286" y="1512986"/>
            <a:chExt cx="845508" cy="288170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4406580" y="1645287"/>
              <a:ext cx="829645" cy="27066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4389746" y="1512936"/>
              <a:ext cx="3173" cy="28816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42"/>
          <p:cNvGrpSpPr>
            <a:grpSpLocks/>
          </p:cNvGrpSpPr>
          <p:nvPr/>
        </p:nvGrpSpPr>
        <p:grpSpPr bwMode="auto">
          <a:xfrm>
            <a:off x="239078" y="6245778"/>
            <a:ext cx="1268413" cy="534988"/>
            <a:chOff x="2877092" y="917021"/>
            <a:chExt cx="1266947" cy="534270"/>
          </a:xfrm>
        </p:grpSpPr>
        <p:sp>
          <p:nvSpPr>
            <p:cNvPr id="31" name="Oval 30"/>
            <p:cNvSpPr/>
            <p:nvPr/>
          </p:nvSpPr>
          <p:spPr>
            <a:xfrm>
              <a:off x="3560514" y="917021"/>
              <a:ext cx="583525" cy="272684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877092" y="932875"/>
              <a:ext cx="1257433" cy="518416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dirty="0"/>
                <a:t>Enhancer</a:t>
              </a:r>
            </a:p>
          </p:txBody>
        </p:sp>
      </p:grpSp>
      <p:sp>
        <p:nvSpPr>
          <p:cNvPr id="33" name="Hexagon 32"/>
          <p:cNvSpPr/>
          <p:nvPr/>
        </p:nvSpPr>
        <p:spPr>
          <a:xfrm>
            <a:off x="4763453" y="6171166"/>
            <a:ext cx="115888" cy="466725"/>
          </a:xfrm>
          <a:prstGeom prst="hexagon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253866" y="6072741"/>
            <a:ext cx="1773237" cy="317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1838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96838"/>
            <a:ext cx="8420100" cy="11430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Wang lab (inhibiting transcription with CRISPR)</a:t>
            </a:r>
            <a:br>
              <a:rPr lang="en-US" sz="3400" dirty="0" smtClean="0"/>
            </a:br>
            <a:r>
              <a:rPr lang="en-US" sz="3400" dirty="0" smtClean="0"/>
              <a:t>Molecular Cell (Oct. 19</a:t>
            </a:r>
            <a:r>
              <a:rPr lang="en-US" sz="3400" baseline="30000" dirty="0" smtClean="0"/>
              <a:t>th</a:t>
            </a:r>
            <a:r>
              <a:rPr lang="en-US" sz="3400" dirty="0" smtClean="0"/>
              <a:t>)</a:t>
            </a:r>
            <a:endParaRPr lang="en-US" sz="3400" dirty="0"/>
          </a:p>
        </p:txBody>
      </p:sp>
      <p:pic>
        <p:nvPicPr>
          <p:cNvPr id="4" name="Content Placeholder 3" descr="dCas9 cover final.tif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36605" b="16206"/>
          <a:stretch/>
        </p:blipFill>
        <p:spPr>
          <a:xfrm>
            <a:off x="520700" y="1342162"/>
            <a:ext cx="8166100" cy="5350738"/>
          </a:xfrm>
        </p:spPr>
      </p:pic>
    </p:spTree>
    <p:extLst>
      <p:ext uri="{BB962C8B-B14F-4D97-AF65-F5344CB8AC3E}">
        <p14:creationId xmlns:p14="http://schemas.microsoft.com/office/powerpoint/2010/main" val="3421743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386645" y="77085"/>
            <a:ext cx="8229600" cy="68491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>
              <a:defRPr sz="1800"/>
            </a:pPr>
            <a:r>
              <a:rPr lang="en-US" sz="5600" dirty="0"/>
              <a:t>A</a:t>
            </a:r>
            <a:r>
              <a:rPr sz="5600" dirty="0" smtClean="0"/>
              <a:t>cknowledgements</a:t>
            </a:r>
            <a:endParaRPr sz="5600" dirty="0"/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371545" y="1162298"/>
            <a:ext cx="7743087" cy="562730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lvl="0">
              <a:defRPr sz="1800"/>
            </a:pPr>
            <a:r>
              <a:rPr lang="en-US" sz="3800" dirty="0" smtClean="0"/>
              <a:t>Stacey Wagner</a:t>
            </a:r>
          </a:p>
          <a:p>
            <a:pPr lvl="0">
              <a:defRPr sz="1800"/>
            </a:pPr>
            <a:r>
              <a:rPr sz="3800" dirty="0" smtClean="0"/>
              <a:t>Adam </a:t>
            </a:r>
            <a:r>
              <a:rPr lang="en-US" sz="3800" dirty="0" smtClean="0"/>
              <a:t>Struck (OHSU)</a:t>
            </a:r>
            <a:endParaRPr sz="3800" dirty="0"/>
          </a:p>
          <a:p>
            <a:pPr lvl="0">
              <a:defRPr sz="1800"/>
            </a:pPr>
            <a:r>
              <a:rPr sz="3800" dirty="0" smtClean="0"/>
              <a:t>Amy</a:t>
            </a:r>
            <a:r>
              <a:rPr lang="en-US" sz="3800" dirty="0" smtClean="0"/>
              <a:t> Mahady</a:t>
            </a:r>
          </a:p>
          <a:p>
            <a:pPr lvl="0">
              <a:defRPr sz="1800"/>
            </a:pPr>
            <a:r>
              <a:rPr lang="en-US" sz="3800" dirty="0" smtClean="0"/>
              <a:t>Ruth </a:t>
            </a:r>
            <a:r>
              <a:rPr lang="en-US" sz="3800" dirty="0" err="1" smtClean="0"/>
              <a:t>Siboni</a:t>
            </a:r>
            <a:r>
              <a:rPr lang="en-US" sz="3800" dirty="0" smtClean="0"/>
              <a:t> (NASA &amp; Georgetown)</a:t>
            </a:r>
          </a:p>
          <a:p>
            <a:pPr lvl="0">
              <a:defRPr sz="1800"/>
            </a:pPr>
            <a:r>
              <a:rPr lang="en-US" sz="3800" dirty="0" smtClean="0"/>
              <a:t>Sunny Ketchum (Grace </a:t>
            </a:r>
            <a:r>
              <a:rPr lang="en-US" sz="3800" dirty="0" err="1" smtClean="0"/>
              <a:t>Biolabs</a:t>
            </a:r>
            <a:r>
              <a:rPr lang="en-US" sz="3800" dirty="0" smtClean="0"/>
              <a:t>)</a:t>
            </a:r>
          </a:p>
          <a:p>
            <a:pPr lvl="0">
              <a:defRPr sz="1800"/>
            </a:pPr>
            <a:r>
              <a:rPr lang="en-US" sz="3800" dirty="0" smtClean="0"/>
              <a:t>Matt Tanner (Rochester)</a:t>
            </a:r>
          </a:p>
          <a:p>
            <a:pPr lvl="0">
              <a:defRPr sz="1800"/>
            </a:pPr>
            <a:r>
              <a:rPr lang="en-US" sz="3800" dirty="0" smtClean="0"/>
              <a:t>Melissa </a:t>
            </a:r>
            <a:r>
              <a:rPr lang="en-US" sz="3800" dirty="0" err="1" smtClean="0"/>
              <a:t>Hinman</a:t>
            </a:r>
            <a:r>
              <a:rPr lang="en-US" sz="3800" dirty="0" smtClean="0"/>
              <a:t> (UO - Karen Guillemin)</a:t>
            </a:r>
          </a:p>
          <a:p>
            <a:pPr lvl="0">
              <a:defRPr sz="1800"/>
            </a:pPr>
            <a:r>
              <a:rPr lang="en-US" sz="3800" dirty="0" smtClean="0"/>
              <a:t>Elaine </a:t>
            </a:r>
            <a:r>
              <a:rPr lang="en-US" sz="3800" dirty="0" err="1" smtClean="0"/>
              <a:t>deLorimier</a:t>
            </a:r>
            <a:endParaRPr lang="en-US" sz="3800" dirty="0" smtClean="0"/>
          </a:p>
          <a:p>
            <a:pPr lvl="0">
              <a:defRPr sz="1800"/>
            </a:pPr>
            <a:r>
              <a:rPr lang="en-US" sz="3800" dirty="0" smtClean="0"/>
              <a:t>Leslie </a:t>
            </a:r>
            <a:r>
              <a:rPr lang="en-US" sz="3800" dirty="0" err="1" smtClean="0"/>
              <a:t>Coonrod</a:t>
            </a:r>
            <a:endParaRPr lang="en-US" sz="3800" dirty="0" smtClean="0"/>
          </a:p>
          <a:p>
            <a:pPr lvl="0">
              <a:defRPr sz="1800"/>
            </a:pPr>
            <a:r>
              <a:rPr lang="en-US" sz="3800" dirty="0" smtClean="0"/>
              <a:t>Mike Haley</a:t>
            </a:r>
          </a:p>
          <a:p>
            <a:pPr lvl="1">
              <a:defRPr sz="1800"/>
            </a:pPr>
            <a:r>
              <a:rPr lang="en-US" sz="3500" dirty="0" smtClean="0"/>
              <a:t>Micah </a:t>
            </a:r>
            <a:r>
              <a:rPr lang="en-US" sz="3500" dirty="0" err="1" smtClean="0"/>
              <a:t>Bodner</a:t>
            </a:r>
            <a:endParaRPr lang="en-US" sz="3500" dirty="0" smtClean="0"/>
          </a:p>
          <a:p>
            <a:pPr lvl="1">
              <a:defRPr sz="1800"/>
            </a:pPr>
            <a:r>
              <a:rPr lang="en-US" sz="3500" dirty="0" smtClean="0"/>
              <a:t>Cameron Hilton</a:t>
            </a:r>
          </a:p>
          <a:p>
            <a:pPr lvl="1">
              <a:defRPr sz="1800"/>
            </a:pPr>
            <a:r>
              <a:rPr lang="en-US" sz="3500" dirty="0" smtClean="0"/>
              <a:t>Aaron </a:t>
            </a:r>
            <a:r>
              <a:rPr lang="en-US" sz="3500" dirty="0" err="1" smtClean="0"/>
              <a:t>Docter</a:t>
            </a:r>
            <a:endParaRPr lang="en-US" sz="3500" dirty="0" smtClean="0"/>
          </a:p>
          <a:p>
            <a:pPr lvl="1">
              <a:defRPr sz="1800"/>
            </a:pPr>
            <a:r>
              <a:rPr lang="en-US" sz="3500" dirty="0" smtClean="0"/>
              <a:t>Muhammad </a:t>
            </a:r>
            <a:r>
              <a:rPr lang="en-US" sz="3500" dirty="0" err="1" smtClean="0"/>
              <a:t>Khalifa</a:t>
            </a:r>
            <a:r>
              <a:rPr lang="en-US" sz="3500" dirty="0" smtClean="0"/>
              <a:t> (Wisconsin)</a:t>
            </a:r>
          </a:p>
          <a:p>
            <a:pPr lvl="0">
              <a:defRPr sz="1800"/>
            </a:pPr>
            <a:r>
              <a:rPr lang="en-US" sz="3800" dirty="0" err="1" smtClean="0"/>
              <a:t>Riti</a:t>
            </a:r>
            <a:r>
              <a:rPr lang="en-US" sz="3800" dirty="0" smtClean="0"/>
              <a:t> </a:t>
            </a:r>
            <a:r>
              <a:rPr lang="en-US" sz="3800" dirty="0"/>
              <a:t>Gupta (Johns Hopkins)</a:t>
            </a:r>
          </a:p>
          <a:p>
            <a:pPr lvl="0">
              <a:defRPr sz="1800"/>
            </a:pPr>
            <a:r>
              <a:rPr lang="en-US" sz="3800" dirty="0"/>
              <a:t>Dylan Farnsworth (Doe lab – UO</a:t>
            </a:r>
            <a:r>
              <a:rPr lang="en-US" sz="3800" dirty="0" smtClean="0"/>
              <a:t>)</a:t>
            </a:r>
          </a:p>
          <a:p>
            <a:pPr lvl="0">
              <a:defRPr sz="1800"/>
            </a:pPr>
            <a:r>
              <a:rPr lang="en-US" sz="3800" dirty="0" smtClean="0"/>
              <a:t>Julie </a:t>
            </a:r>
            <a:r>
              <a:rPr lang="en-US" sz="3800" dirty="0" err="1" smtClean="0"/>
              <a:t>Oddo</a:t>
            </a:r>
            <a:r>
              <a:rPr lang="en-US" sz="3800" dirty="0" smtClean="0"/>
              <a:t> (Bend Research)</a:t>
            </a:r>
          </a:p>
          <a:p>
            <a:pPr lvl="0">
              <a:defRPr sz="1800"/>
            </a:pPr>
            <a:r>
              <a:rPr lang="en-US" sz="3800" dirty="0" smtClean="0"/>
              <a:t>Eric Wang and Chris Burge (MIT)</a:t>
            </a:r>
          </a:p>
          <a:p>
            <a:pPr lvl="0">
              <a:defRPr sz="1800"/>
            </a:pPr>
            <a:r>
              <a:rPr lang="en-US" sz="3800" dirty="0" smtClean="0"/>
              <a:t>Charles Thornton (Rochester)</a:t>
            </a:r>
          </a:p>
          <a:p>
            <a:pPr lvl="0">
              <a:defRPr sz="1800"/>
            </a:pPr>
            <a:r>
              <a:rPr lang="en-US" sz="3800" dirty="0" smtClean="0"/>
              <a:t>Masayuki </a:t>
            </a:r>
            <a:r>
              <a:rPr lang="en-US" sz="3800" dirty="0" err="1" smtClean="0"/>
              <a:t>Nakamori</a:t>
            </a:r>
            <a:r>
              <a:rPr lang="en-US" sz="3800" dirty="0" smtClean="0"/>
              <a:t> (Osaka)</a:t>
            </a:r>
          </a:p>
          <a:p>
            <a:pPr lvl="0">
              <a:defRPr sz="1800"/>
            </a:pPr>
            <a:r>
              <a:rPr lang="en-US" sz="3800" dirty="0" smtClean="0"/>
              <a:t>Danielle Cass (Reed</a:t>
            </a:r>
            <a:r>
              <a:rPr lang="en-US" sz="3800" dirty="0"/>
              <a:t>)</a:t>
            </a:r>
            <a:endParaRPr lang="en-US" sz="1700" dirty="0" smtClean="0"/>
          </a:p>
          <a:p>
            <a:pPr lvl="0">
              <a:defRPr sz="1800"/>
            </a:pPr>
            <a:endParaRPr lang="en-US" sz="2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725291" y="6364613"/>
            <a:ext cx="5019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Funding – NIH, MDA, MDF/</a:t>
            </a:r>
            <a:r>
              <a:rPr lang="en-US" sz="2000" dirty="0" err="1" smtClean="0"/>
              <a:t>Wyck</a:t>
            </a:r>
            <a:r>
              <a:rPr lang="en-US" sz="2000" dirty="0" smtClean="0"/>
              <a:t>, NSF and </a:t>
            </a:r>
            <a:r>
              <a:rPr lang="en-US" sz="2000" dirty="0" smtClean="0"/>
              <a:t>PTK</a:t>
            </a:r>
            <a:r>
              <a:rPr lang="en-US" sz="2000" dirty="0" smtClean="0"/>
              <a:t> 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022" y="1247675"/>
            <a:ext cx="2514600" cy="73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849" y="436798"/>
            <a:ext cx="819145" cy="725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hape 96"/>
          <p:cNvSpPr txBox="1">
            <a:spLocks/>
          </p:cNvSpPr>
          <p:nvPr/>
        </p:nvSpPr>
        <p:spPr>
          <a:xfrm>
            <a:off x="5328933" y="1615975"/>
            <a:ext cx="7358063" cy="4748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2368" indent="-200911" algn="l" defTabSz="457200" rtl="0" eaLnBrk="1" latinLnBrk="0" hangingPunct="1">
              <a:spcBef>
                <a:spcPts val="633"/>
              </a:spcBef>
              <a:buFont typeface="Arial"/>
              <a:buChar char="–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643" indent="-160729" algn="l" defTabSz="457200" rtl="0" eaLnBrk="1" latinLnBrk="0" hangingPunct="1">
              <a:spcBef>
                <a:spcPts val="562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25101" indent="-160729" algn="l" defTabSz="457200" rtl="0" eaLnBrk="1" latinLnBrk="0" hangingPunct="1">
              <a:spcBef>
                <a:spcPts val="422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46558" indent="-160729" algn="l" defTabSz="457200" rtl="0" eaLnBrk="1" latinLnBrk="0" hangingPunct="1">
              <a:spcBef>
                <a:spcPts val="422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 sz="1800"/>
            </a:pPr>
            <a:endParaRPr lang="en-US" sz="2000" dirty="0" smtClean="0"/>
          </a:p>
          <a:p>
            <a:pPr>
              <a:defRPr sz="1800"/>
            </a:pPr>
            <a:r>
              <a:rPr lang="en-US" sz="2000" dirty="0" smtClean="0"/>
              <a:t>Melissa Hale</a:t>
            </a:r>
          </a:p>
          <a:p>
            <a:pPr>
              <a:defRPr sz="1800"/>
            </a:pPr>
            <a:r>
              <a:rPr lang="en-US" sz="2000" dirty="0" smtClean="0"/>
              <a:t>Jana </a:t>
            </a:r>
            <a:r>
              <a:rPr lang="en-US" sz="2000" dirty="0" err="1" smtClean="0"/>
              <a:t>Jenquin</a:t>
            </a:r>
            <a:endParaRPr lang="en-US" sz="2000" dirty="0" smtClean="0"/>
          </a:p>
          <a:p>
            <a:pPr>
              <a:defRPr sz="1800"/>
            </a:pPr>
            <a:r>
              <a:rPr lang="en-US" sz="2000" dirty="0" smtClean="0"/>
              <a:t>Jared Richardson</a:t>
            </a:r>
          </a:p>
          <a:p>
            <a:pPr>
              <a:defRPr sz="1800"/>
            </a:pPr>
            <a:r>
              <a:rPr lang="en-US" sz="2000" dirty="0" err="1" smtClean="0"/>
              <a:t>Kaalak</a:t>
            </a:r>
            <a:r>
              <a:rPr lang="en-US" sz="2000" dirty="0" smtClean="0"/>
              <a:t> Reddy</a:t>
            </a:r>
          </a:p>
          <a:p>
            <a:pPr>
              <a:defRPr sz="1800"/>
            </a:pPr>
            <a:r>
              <a:rPr lang="en-US" sz="2000" dirty="0" smtClean="0"/>
              <a:t>Carl </a:t>
            </a:r>
            <a:r>
              <a:rPr lang="en-US" sz="2000" dirty="0" err="1" smtClean="0"/>
              <a:t>Shotwell</a:t>
            </a:r>
            <a:endParaRPr lang="en-US" sz="2000" dirty="0" smtClean="0"/>
          </a:p>
          <a:p>
            <a:pPr>
              <a:defRPr sz="1800"/>
            </a:pPr>
            <a:r>
              <a:rPr lang="en-US" sz="2000" dirty="0" smtClean="0"/>
              <a:t>Jodi </a:t>
            </a:r>
            <a:r>
              <a:rPr lang="en-US" sz="2000" dirty="0" err="1" smtClean="0"/>
              <a:t>Bubenik</a:t>
            </a:r>
            <a:r>
              <a:rPr lang="en-US" sz="2000" dirty="0" smtClean="0"/>
              <a:t> </a:t>
            </a:r>
            <a:r>
              <a:rPr lang="en-US" sz="2000" dirty="0" smtClean="0"/>
              <a:t>(</a:t>
            </a:r>
            <a:r>
              <a:rPr lang="en-US" sz="2000" dirty="0" smtClean="0"/>
              <a:t>joint - </a:t>
            </a:r>
            <a:r>
              <a:rPr lang="en-US" sz="2000" dirty="0" smtClean="0"/>
              <a:t>Swanson</a:t>
            </a:r>
            <a:r>
              <a:rPr lang="en-US" sz="2000" dirty="0" smtClean="0"/>
              <a:t>)</a:t>
            </a:r>
          </a:p>
          <a:p>
            <a:pPr>
              <a:defRPr sz="1800"/>
            </a:pPr>
            <a:r>
              <a:rPr lang="en-US" sz="2000" dirty="0" err="1" smtClean="0"/>
              <a:t>Ranum</a:t>
            </a:r>
            <a:r>
              <a:rPr lang="en-US" sz="2000" dirty="0" smtClean="0"/>
              <a:t> lab</a:t>
            </a:r>
          </a:p>
          <a:p>
            <a:pPr>
              <a:defRPr sz="1800"/>
            </a:pPr>
            <a:r>
              <a:rPr lang="en-US" sz="2000" dirty="0" smtClean="0"/>
              <a:t>Swanson lab</a:t>
            </a:r>
          </a:p>
          <a:p>
            <a:pPr>
              <a:defRPr sz="1800"/>
            </a:pPr>
            <a:r>
              <a:rPr lang="en-US" sz="2000" dirty="0" smtClean="0"/>
              <a:t>Wang lab</a:t>
            </a:r>
          </a:p>
          <a:p>
            <a:pPr>
              <a:defRPr sz="1800"/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6222473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5"/>
          <p:cNvGrpSpPr/>
          <p:nvPr/>
        </p:nvGrpSpPr>
        <p:grpSpPr>
          <a:xfrm>
            <a:off x="4985889" y="1562489"/>
            <a:ext cx="1141035" cy="1478949"/>
            <a:chOff x="3835762" y="381000"/>
            <a:chExt cx="1011519" cy="1243043"/>
          </a:xfrm>
        </p:grpSpPr>
        <p:grpSp>
          <p:nvGrpSpPr>
            <p:cNvPr id="3" name="Group 6"/>
            <p:cNvGrpSpPr/>
            <p:nvPr/>
          </p:nvGrpSpPr>
          <p:grpSpPr>
            <a:xfrm>
              <a:off x="3835765" y="381000"/>
              <a:ext cx="938347" cy="557243"/>
              <a:chOff x="5718175" y="2630081"/>
              <a:chExt cx="1215289" cy="67522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5718175" y="2630081"/>
                <a:ext cx="1022350" cy="67522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838089" y="2922909"/>
                <a:ext cx="1095375" cy="313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MBNL</a:t>
                </a:r>
                <a:endParaRPr lang="en-US" sz="1400" dirty="0"/>
              </a:p>
            </p:txBody>
          </p:sp>
          <p:sp>
            <p:nvSpPr>
              <p:cNvPr id="10" name="Down Arrow 9"/>
              <p:cNvSpPr/>
              <p:nvPr/>
            </p:nvSpPr>
            <p:spPr>
              <a:xfrm>
                <a:off x="6106956" y="2697603"/>
                <a:ext cx="219075" cy="270089"/>
              </a:xfrm>
              <a:prstGeom prst="downArrow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4" name="Group 10"/>
            <p:cNvGrpSpPr/>
            <p:nvPr/>
          </p:nvGrpSpPr>
          <p:grpSpPr>
            <a:xfrm>
              <a:off x="3835762" y="1066800"/>
              <a:ext cx="1011519" cy="557243"/>
              <a:chOff x="5718175" y="3440347"/>
              <a:chExt cx="1310059" cy="675222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718175" y="3440347"/>
                <a:ext cx="1022350" cy="67522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786810" y="3695949"/>
                <a:ext cx="1241424" cy="313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   CELF</a:t>
                </a:r>
                <a:endParaRPr lang="en-US" sz="1400" dirty="0"/>
              </a:p>
            </p:txBody>
          </p:sp>
          <p:sp>
            <p:nvSpPr>
              <p:cNvPr id="14" name="Up Arrow 13"/>
              <p:cNvSpPr/>
              <p:nvPr/>
            </p:nvSpPr>
            <p:spPr>
              <a:xfrm>
                <a:off x="6131643" y="3495382"/>
                <a:ext cx="219076" cy="235115"/>
              </a:xfrm>
              <a:prstGeom prst="up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995676" y="2019689"/>
            <a:ext cx="1501591" cy="73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Splicing </a:t>
            </a:r>
          </a:p>
          <a:p>
            <a:pPr algn="ctr"/>
            <a:r>
              <a:rPr lang="en-US" sz="1400" dirty="0" smtClean="0"/>
              <a:t>abnormalities</a:t>
            </a:r>
          </a:p>
          <a:p>
            <a:pPr algn="ctr"/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397848" y="2019689"/>
            <a:ext cx="1547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Clinical </a:t>
            </a:r>
          </a:p>
          <a:p>
            <a:pPr algn="ctr"/>
            <a:r>
              <a:rPr lang="en-US" sz="1400" dirty="0" smtClean="0"/>
              <a:t>Manifestations</a:t>
            </a:r>
            <a:endParaRPr lang="en-US" sz="1400" dirty="0"/>
          </a:p>
        </p:txBody>
      </p:sp>
      <p:grpSp>
        <p:nvGrpSpPr>
          <p:cNvPr id="5" name="Group 47"/>
          <p:cNvGrpSpPr/>
          <p:nvPr/>
        </p:nvGrpSpPr>
        <p:grpSpPr>
          <a:xfrm>
            <a:off x="1891444" y="1755247"/>
            <a:ext cx="1222317" cy="1278599"/>
            <a:chOff x="1371600" y="595368"/>
            <a:chExt cx="1083576" cy="1074651"/>
          </a:xfrm>
        </p:grpSpPr>
        <p:sp>
          <p:nvSpPr>
            <p:cNvPr id="17" name="TextBox 16"/>
            <p:cNvSpPr txBox="1"/>
            <p:nvPr/>
          </p:nvSpPr>
          <p:spPr>
            <a:xfrm>
              <a:off x="1498678" y="595368"/>
              <a:ext cx="943156" cy="258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CUG/CCUG</a:t>
              </a:r>
              <a:endParaRPr lang="en-US" sz="14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371600" y="10668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Isosceles Triangle 19"/>
            <p:cNvSpPr/>
            <p:nvPr/>
          </p:nvSpPr>
          <p:spPr>
            <a:xfrm flipV="1">
              <a:off x="1833265" y="847688"/>
              <a:ext cx="208955" cy="219112"/>
            </a:xfrm>
            <a:prstGeom prst="triangl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43156" y="1049179"/>
              <a:ext cx="1012020" cy="62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RNA</a:t>
              </a:r>
            </a:p>
            <a:p>
              <a:pPr algn="ctr"/>
              <a:r>
                <a:rPr lang="en-US" sz="1400" dirty="0" smtClean="0"/>
                <a:t>(Antisense)</a:t>
              </a:r>
            </a:p>
            <a:p>
              <a:pPr algn="ctr"/>
              <a:r>
                <a:rPr lang="en-US" sz="1400" dirty="0" smtClean="0"/>
                <a:t>CAG/CAGG</a:t>
              </a:r>
              <a:endParaRPr lang="en-US" sz="1400" dirty="0"/>
            </a:p>
          </p:txBody>
        </p:sp>
      </p:grpSp>
      <p:sp>
        <p:nvSpPr>
          <p:cNvPr id="38" name="Down Arrow 37"/>
          <p:cNvSpPr/>
          <p:nvPr/>
        </p:nvSpPr>
        <p:spPr>
          <a:xfrm rot="16200000" flipH="1">
            <a:off x="1542909" y="2144234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4" name="TextBox 43"/>
          <p:cNvSpPr txBox="1"/>
          <p:nvPr/>
        </p:nvSpPr>
        <p:spPr>
          <a:xfrm>
            <a:off x="410658" y="1755247"/>
            <a:ext cx="12503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CTG/CCTG</a:t>
            </a:r>
            <a:endParaRPr lang="en-US" sz="1400" dirty="0"/>
          </a:p>
        </p:txBody>
      </p:sp>
      <p:cxnSp>
        <p:nvCxnSpPr>
          <p:cNvPr id="45" name="Straight Connector 44"/>
          <p:cNvCxnSpPr/>
          <p:nvPr/>
        </p:nvCxnSpPr>
        <p:spPr>
          <a:xfrm>
            <a:off x="258267" y="2316147"/>
            <a:ext cx="10314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 flipV="1">
            <a:off x="779043" y="2055452"/>
            <a:ext cx="235710" cy="260695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7" name="TextBox 46"/>
          <p:cNvSpPr txBox="1"/>
          <p:nvPr/>
        </p:nvSpPr>
        <p:spPr>
          <a:xfrm>
            <a:off x="651060" y="2295182"/>
            <a:ext cx="81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</a:t>
            </a:r>
            <a:r>
              <a:rPr lang="en-US" sz="1400" dirty="0" smtClean="0"/>
              <a:t>NA</a:t>
            </a:r>
            <a:endParaRPr lang="en-US" sz="1400" dirty="0"/>
          </a:p>
        </p:txBody>
      </p:sp>
      <p:sp>
        <p:nvSpPr>
          <p:cNvPr id="87" name="Down Arrow 86"/>
          <p:cNvSpPr/>
          <p:nvPr/>
        </p:nvSpPr>
        <p:spPr>
          <a:xfrm rot="16200000" flipH="1">
            <a:off x="4723308" y="2144234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8" name="Down Arrow 87"/>
          <p:cNvSpPr/>
          <p:nvPr/>
        </p:nvSpPr>
        <p:spPr>
          <a:xfrm rot="16200000" flipH="1">
            <a:off x="5926701" y="2090837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89" name="Down Arrow 88"/>
          <p:cNvSpPr/>
          <p:nvPr/>
        </p:nvSpPr>
        <p:spPr>
          <a:xfrm rot="16200000" flipH="1">
            <a:off x="3090129" y="2144234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0" name="Down Arrow 89"/>
          <p:cNvSpPr/>
          <p:nvPr/>
        </p:nvSpPr>
        <p:spPr>
          <a:xfrm rot="16200000" flipH="1">
            <a:off x="7349920" y="2090837"/>
            <a:ext cx="181324" cy="343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1" name="TextBox 90"/>
          <p:cNvSpPr txBox="1"/>
          <p:nvPr/>
        </p:nvSpPr>
        <p:spPr>
          <a:xfrm>
            <a:off x="3594006" y="2986818"/>
            <a:ext cx="817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RNA foci</a:t>
            </a:r>
            <a:endParaRPr lang="en-US" sz="1400" dirty="0"/>
          </a:p>
        </p:txBody>
      </p:sp>
      <p:sp>
        <p:nvSpPr>
          <p:cNvPr id="112" name="TextBox 111"/>
          <p:cNvSpPr txBox="1"/>
          <p:nvPr/>
        </p:nvSpPr>
        <p:spPr>
          <a:xfrm>
            <a:off x="894256" y="185476"/>
            <a:ext cx="712695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Overview of DM disease mechanism</a:t>
            </a:r>
            <a:endParaRPr lang="en-US" sz="3200" b="1" dirty="0"/>
          </a:p>
        </p:txBody>
      </p:sp>
      <p:sp>
        <p:nvSpPr>
          <p:cNvPr id="11" name="Freeform 10"/>
          <p:cNvSpPr/>
          <p:nvPr/>
        </p:nvSpPr>
        <p:spPr>
          <a:xfrm>
            <a:off x="3591350" y="1514051"/>
            <a:ext cx="789254" cy="1380846"/>
          </a:xfrm>
          <a:custGeom>
            <a:avLst/>
            <a:gdLst>
              <a:gd name="connsiteX0" fmla="*/ 21765 w 789254"/>
              <a:gd name="connsiteY0" fmla="*/ 1168574 h 1380846"/>
              <a:gd name="connsiteX1" fmla="*/ 8110 w 789254"/>
              <a:gd name="connsiteY1" fmla="*/ 513155 h 1380846"/>
              <a:gd name="connsiteX2" fmla="*/ 131009 w 789254"/>
              <a:gd name="connsiteY2" fmla="*/ 963755 h 1380846"/>
              <a:gd name="connsiteX3" fmla="*/ 131009 w 789254"/>
              <a:gd name="connsiteY3" fmla="*/ 349300 h 1380846"/>
              <a:gd name="connsiteX4" fmla="*/ 281218 w 789254"/>
              <a:gd name="connsiteY4" fmla="*/ 513155 h 1380846"/>
              <a:gd name="connsiteX5" fmla="*/ 267563 w 789254"/>
              <a:gd name="connsiteY5" fmla="*/ 1291465 h 1380846"/>
              <a:gd name="connsiteX6" fmla="*/ 376806 w 789254"/>
              <a:gd name="connsiteY6" fmla="*/ 1236847 h 1380846"/>
              <a:gd name="connsiteX7" fmla="*/ 404117 w 789254"/>
              <a:gd name="connsiteY7" fmla="*/ 212755 h 1380846"/>
              <a:gd name="connsiteX8" fmla="*/ 540671 w 789254"/>
              <a:gd name="connsiteY8" fmla="*/ 362955 h 1380846"/>
              <a:gd name="connsiteX9" fmla="*/ 472394 w 789254"/>
              <a:gd name="connsiteY9" fmla="*/ 1305119 h 1380846"/>
              <a:gd name="connsiteX10" fmla="*/ 595292 w 789254"/>
              <a:gd name="connsiteY10" fmla="*/ 1182228 h 1380846"/>
              <a:gd name="connsiteX11" fmla="*/ 677225 w 789254"/>
              <a:gd name="connsiteY11" fmla="*/ 62555 h 1380846"/>
              <a:gd name="connsiteX12" fmla="*/ 786468 w 789254"/>
              <a:gd name="connsiteY12" fmla="*/ 240064 h 1380846"/>
              <a:gd name="connsiteX13" fmla="*/ 759157 w 789254"/>
              <a:gd name="connsiteY13" fmla="*/ 1059337 h 1380846"/>
              <a:gd name="connsiteX14" fmla="*/ 759157 w 789254"/>
              <a:gd name="connsiteY14" fmla="*/ 1059337 h 1380846"/>
              <a:gd name="connsiteX15" fmla="*/ 772813 w 789254"/>
              <a:gd name="connsiteY15" fmla="*/ 1100301 h 138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9254" h="1380846">
                <a:moveTo>
                  <a:pt x="21765" y="1168574"/>
                </a:moveTo>
                <a:cubicBezTo>
                  <a:pt x="5834" y="857932"/>
                  <a:pt x="-10097" y="547291"/>
                  <a:pt x="8110" y="513155"/>
                </a:cubicBezTo>
                <a:cubicBezTo>
                  <a:pt x="26317" y="479018"/>
                  <a:pt x="110526" y="991064"/>
                  <a:pt x="131009" y="963755"/>
                </a:cubicBezTo>
                <a:cubicBezTo>
                  <a:pt x="151492" y="936446"/>
                  <a:pt x="105974" y="424400"/>
                  <a:pt x="131009" y="349300"/>
                </a:cubicBezTo>
                <a:cubicBezTo>
                  <a:pt x="156044" y="274200"/>
                  <a:pt x="258459" y="356127"/>
                  <a:pt x="281218" y="513155"/>
                </a:cubicBezTo>
                <a:cubicBezTo>
                  <a:pt x="303977" y="670182"/>
                  <a:pt x="251632" y="1170850"/>
                  <a:pt x="267563" y="1291465"/>
                </a:cubicBezTo>
                <a:cubicBezTo>
                  <a:pt x="283494" y="1412080"/>
                  <a:pt x="354047" y="1416632"/>
                  <a:pt x="376806" y="1236847"/>
                </a:cubicBezTo>
                <a:cubicBezTo>
                  <a:pt x="399565" y="1057062"/>
                  <a:pt x="376806" y="358404"/>
                  <a:pt x="404117" y="212755"/>
                </a:cubicBezTo>
                <a:cubicBezTo>
                  <a:pt x="431428" y="67106"/>
                  <a:pt x="529292" y="180894"/>
                  <a:pt x="540671" y="362955"/>
                </a:cubicBezTo>
                <a:cubicBezTo>
                  <a:pt x="552051" y="545016"/>
                  <a:pt x="463291" y="1168573"/>
                  <a:pt x="472394" y="1305119"/>
                </a:cubicBezTo>
                <a:cubicBezTo>
                  <a:pt x="481498" y="1441665"/>
                  <a:pt x="561154" y="1389322"/>
                  <a:pt x="595292" y="1182228"/>
                </a:cubicBezTo>
                <a:cubicBezTo>
                  <a:pt x="629430" y="975134"/>
                  <a:pt x="645362" y="219582"/>
                  <a:pt x="677225" y="62555"/>
                </a:cubicBezTo>
                <a:cubicBezTo>
                  <a:pt x="709088" y="-94472"/>
                  <a:pt x="772813" y="73934"/>
                  <a:pt x="786468" y="240064"/>
                </a:cubicBezTo>
                <a:cubicBezTo>
                  <a:pt x="800123" y="406194"/>
                  <a:pt x="759157" y="1059337"/>
                  <a:pt x="759157" y="1059337"/>
                </a:cubicBezTo>
                <a:lnTo>
                  <a:pt x="759157" y="1059337"/>
                </a:lnTo>
                <a:lnTo>
                  <a:pt x="772813" y="1100301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591350" y="175524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3743750" y="190764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3896150" y="206004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048550" y="221244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4200950" y="236484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3927850" y="236484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3807150" y="2503592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3686450" y="2300962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3565750" y="2098332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3936630" y="182742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4089030" y="165210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4089030" y="1979827"/>
            <a:ext cx="267563" cy="13874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858913" y="3610510"/>
            <a:ext cx="1865787" cy="1418826"/>
            <a:chOff x="4478757" y="3168292"/>
            <a:chExt cx="1865787" cy="1418826"/>
          </a:xfrm>
        </p:grpSpPr>
        <p:sp>
          <p:nvSpPr>
            <p:cNvPr id="6" name="Oval 5"/>
            <p:cNvSpPr/>
            <p:nvPr/>
          </p:nvSpPr>
          <p:spPr>
            <a:xfrm>
              <a:off x="4629096" y="3774041"/>
              <a:ext cx="1547223" cy="81307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478757" y="3981369"/>
              <a:ext cx="18657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RAN Translation</a:t>
              </a:r>
              <a:endParaRPr lang="en-US" sz="1600" dirty="0"/>
            </a:p>
          </p:txBody>
        </p:sp>
        <p:sp>
          <p:nvSpPr>
            <p:cNvPr id="56" name="Oval 55"/>
            <p:cNvSpPr/>
            <p:nvPr/>
          </p:nvSpPr>
          <p:spPr>
            <a:xfrm>
              <a:off x="4937504" y="3168292"/>
              <a:ext cx="894768" cy="813077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Down Arrow 47"/>
          <p:cNvSpPr/>
          <p:nvPr/>
        </p:nvSpPr>
        <p:spPr>
          <a:xfrm rot="18724353" flipH="1">
            <a:off x="3214176" y="3026568"/>
            <a:ext cx="254502" cy="14207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49" name="Down Arrow 48"/>
          <p:cNvSpPr/>
          <p:nvPr/>
        </p:nvSpPr>
        <p:spPr>
          <a:xfrm rot="13947299" flipH="1">
            <a:off x="6789189" y="2402432"/>
            <a:ext cx="217248" cy="254410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8" name="TextBox 17"/>
          <p:cNvSpPr txBox="1"/>
          <p:nvPr/>
        </p:nvSpPr>
        <p:spPr>
          <a:xfrm>
            <a:off x="7037758" y="3569928"/>
            <a:ext cx="360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"/>
                <a:cs typeface="Times"/>
              </a:rPr>
              <a:t>?</a:t>
            </a:r>
            <a:endParaRPr lang="en-US" sz="3600" dirty="0">
              <a:latin typeface="Times"/>
              <a:cs typeface="Time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7000" y="5880100"/>
            <a:ext cx="901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DNA				RNA			Proteins			cellular function / body function (blueprints)										(i.e. muscle contraction)	</a:t>
            </a:r>
            <a:endParaRPr lang="en-US" dirty="0"/>
          </a:p>
        </p:txBody>
      </p:sp>
      <p:sp>
        <p:nvSpPr>
          <p:cNvPr id="103" name="Down Arrow 102"/>
          <p:cNvSpPr/>
          <p:nvPr/>
        </p:nvSpPr>
        <p:spPr>
          <a:xfrm rot="16200000" flipH="1">
            <a:off x="1623340" y="5640258"/>
            <a:ext cx="181326" cy="8955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4" name="Down Arrow 103"/>
          <p:cNvSpPr/>
          <p:nvPr/>
        </p:nvSpPr>
        <p:spPr>
          <a:xfrm rot="16200000" flipH="1">
            <a:off x="3298683" y="5765563"/>
            <a:ext cx="181333" cy="6449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05" name="Down Arrow 104"/>
          <p:cNvSpPr/>
          <p:nvPr/>
        </p:nvSpPr>
        <p:spPr>
          <a:xfrm rot="16200000" flipH="1">
            <a:off x="5012558" y="5789668"/>
            <a:ext cx="181326" cy="5967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097064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995304"/>
          </a:xfrm>
          <a:ln/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Widespread splicing </a:t>
            </a:r>
            <a:r>
              <a:rPr lang="en-US" sz="3600" b="1" dirty="0" err="1" smtClean="0"/>
              <a:t>dysregulation</a:t>
            </a:r>
            <a:r>
              <a:rPr lang="en-US" sz="3600" b="1" dirty="0" smtClean="0"/>
              <a:t> is observed in </a:t>
            </a:r>
            <a:r>
              <a:rPr lang="en-US" sz="3600" b="1" dirty="0" err="1"/>
              <a:t>m</a:t>
            </a:r>
            <a:r>
              <a:rPr lang="en-US" sz="3600" b="1" dirty="0" err="1" smtClean="0"/>
              <a:t>yotonic</a:t>
            </a:r>
            <a:r>
              <a:rPr lang="en-US" sz="3600" b="1" dirty="0" smtClean="0"/>
              <a:t> dystrophy </a:t>
            </a:r>
            <a:r>
              <a:rPr lang="en-US" sz="3600" b="1" dirty="0"/>
              <a:t>t</a:t>
            </a:r>
            <a:r>
              <a:rPr lang="en-US" sz="3600" b="1" dirty="0" smtClean="0"/>
              <a:t>ype 1 (DM1</a:t>
            </a:r>
            <a:r>
              <a:rPr lang="en-US" sz="3600" b="1" dirty="0" smtClean="0"/>
              <a:t>) and type 2 (DM2)</a:t>
            </a:r>
            <a:endParaRPr lang="en-US" sz="36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64"/>
          <a:stretch/>
        </p:blipFill>
        <p:spPr bwMode="auto">
          <a:xfrm>
            <a:off x="2554506" y="1332326"/>
            <a:ext cx="4230587" cy="19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376195"/>
              </p:ext>
            </p:extLst>
          </p:nvPr>
        </p:nvGraphicFramePr>
        <p:xfrm>
          <a:off x="1524000" y="3753555"/>
          <a:ext cx="6096000" cy="299136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048000"/>
                <a:gridCol w="3048000"/>
              </a:tblGrid>
              <a:tr h="342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Disease Symptoms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Mis</a:t>
                      </a:r>
                      <a:r>
                        <a:rPr lang="en-US" sz="1600" dirty="0" smtClean="0"/>
                        <a:t>-spliced</a:t>
                      </a:r>
                      <a:r>
                        <a:rPr lang="en-US" sz="1600" baseline="0" dirty="0" smtClean="0"/>
                        <a:t> transcript(s)</a:t>
                      </a:r>
                      <a:endParaRPr lang="en-US" sz="1600" dirty="0"/>
                    </a:p>
                  </a:txBody>
                  <a:tcPr/>
                </a:tc>
              </a:tr>
              <a:tr h="342809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Myotonia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Chloride channel (CLCN1)</a:t>
                      </a:r>
                      <a:endParaRPr lang="en-US" sz="1600" dirty="0"/>
                    </a:p>
                  </a:txBody>
                  <a:tcPr/>
                </a:tc>
              </a:tr>
              <a:tr h="342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Insulin resistance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Insulin receptor (INSR)</a:t>
                      </a:r>
                      <a:endParaRPr lang="en-US" sz="1600" dirty="0"/>
                    </a:p>
                  </a:txBody>
                  <a:tcPr/>
                </a:tc>
              </a:tr>
              <a:tr h="59169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Muscle weakness &amp; wasting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ATP2A1,</a:t>
                      </a:r>
                      <a:r>
                        <a:rPr lang="en-US" sz="1600" baseline="0" dirty="0" smtClean="0"/>
                        <a:t> ATP2A2, RYR1, MTMR1</a:t>
                      </a:r>
                      <a:endParaRPr lang="en-US" sz="1600" dirty="0"/>
                    </a:p>
                  </a:txBody>
                  <a:tcPr/>
                </a:tc>
              </a:tr>
              <a:tr h="342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Cardiac abnormalities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Cardiac troponin T (TNNT2)</a:t>
                      </a:r>
                      <a:endParaRPr lang="en-US" sz="1600" dirty="0"/>
                    </a:p>
                  </a:txBody>
                  <a:tcPr/>
                </a:tc>
              </a:tr>
              <a:tr h="342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Cognitive Challenges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NMDAR1, APP, MAPT</a:t>
                      </a:r>
                      <a:endParaRPr lang="en-US" sz="1600" dirty="0"/>
                    </a:p>
                  </a:txBody>
                  <a:tcPr/>
                </a:tc>
              </a:tr>
              <a:tr h="34280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Gastrointestinal motility issues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  <a:tr h="342809">
                <a:tc>
                  <a:txBody>
                    <a:bodyPr/>
                    <a:lstStyle/>
                    <a:p>
                      <a:r>
                        <a:rPr lang="en-US" sz="1600" i="1" dirty="0" smtClean="0"/>
                        <a:t>Many</a:t>
                      </a:r>
                      <a:r>
                        <a:rPr lang="en-US" sz="1600" i="1" baseline="0" dirty="0" smtClean="0"/>
                        <a:t> more… (100+)</a:t>
                      </a:r>
                      <a:endParaRPr lang="en-US" sz="16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21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75" y="76200"/>
            <a:ext cx="6296025" cy="6248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" y="391180"/>
            <a:ext cx="39771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Make up of our genome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82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If all our cells have the same instructions (DNA) how do we get different types of cells?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63587"/>
            <a:ext cx="8229600" cy="1454214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By regulating the amount and type of message RNAs in the cell</a:t>
            </a:r>
          </a:p>
          <a:p>
            <a:r>
              <a:rPr lang="en-US" sz="2800" dirty="0" smtClean="0"/>
              <a:t>Genes are complex and only a small part are ‘coding’</a:t>
            </a:r>
            <a:endParaRPr lang="en-US" sz="2800" dirty="0"/>
          </a:p>
          <a:p>
            <a:r>
              <a:rPr lang="en-US" sz="2800" dirty="0" smtClean="0"/>
              <a:t>Exons are the coding component of genes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457200" y="4189174"/>
            <a:ext cx="8105146" cy="272902"/>
            <a:chOff x="457200" y="4189174"/>
            <a:chExt cx="8105146" cy="272902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457200" y="4325625"/>
              <a:ext cx="8105146" cy="0"/>
            </a:xfrm>
            <a:prstGeom prst="line">
              <a:avLst/>
            </a:prstGeom>
            <a:ln w="38100" cmpd="sng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1609641" y="4189174"/>
              <a:ext cx="463975" cy="27290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7835" y="4189174"/>
              <a:ext cx="1128769" cy="272902"/>
            </a:xfrm>
            <a:prstGeom prst="rect">
              <a:avLst/>
            </a:prstGeom>
            <a:solidFill>
              <a:schemeClr val="tx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357465" y="4189174"/>
              <a:ext cx="750710" cy="27290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  <p:sp>
          <p:nvSpPr>
            <p:cNvPr id="38" name="Rectangle 37"/>
            <p:cNvSpPr/>
            <p:nvPr/>
          </p:nvSpPr>
          <p:spPr>
            <a:xfrm flipH="1">
              <a:off x="1277360" y="4189174"/>
              <a:ext cx="45719" cy="272902"/>
            </a:xfrm>
            <a:prstGeom prst="rect">
              <a:avLst/>
            </a:prstGeom>
            <a:solidFill>
              <a:srgbClr val="FFDA0C"/>
            </a:solidFill>
            <a:ln>
              <a:solidFill>
                <a:srgbClr val="FFDA0C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/>
            <p:nvPr/>
          </p:nvSpPr>
          <p:spPr>
            <a:xfrm flipH="1">
              <a:off x="852331" y="4189174"/>
              <a:ext cx="45719" cy="272902"/>
            </a:xfrm>
            <a:prstGeom prst="rect">
              <a:avLst/>
            </a:prstGeom>
            <a:solidFill>
              <a:srgbClr val="408000"/>
            </a:solidFill>
            <a:ln>
              <a:solidFill>
                <a:srgbClr val="408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 flipH="1">
              <a:off x="674534" y="4189174"/>
              <a:ext cx="45719" cy="272902"/>
            </a:xfrm>
            <a:prstGeom prst="rect">
              <a:avLst/>
            </a:prstGeom>
            <a:solidFill>
              <a:srgbClr val="408000"/>
            </a:solidFill>
            <a:ln>
              <a:solidFill>
                <a:srgbClr val="408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841629" y="4462076"/>
            <a:ext cx="5891191" cy="1840110"/>
            <a:chOff x="1841629" y="4462076"/>
            <a:chExt cx="5891191" cy="1840110"/>
          </a:xfrm>
        </p:grpSpPr>
        <p:grpSp>
          <p:nvGrpSpPr>
            <p:cNvPr id="54" name="Group 53"/>
            <p:cNvGrpSpPr/>
            <p:nvPr/>
          </p:nvGrpSpPr>
          <p:grpSpPr>
            <a:xfrm>
              <a:off x="1841629" y="4462076"/>
              <a:ext cx="5891191" cy="1470776"/>
              <a:chOff x="1841629" y="4462076"/>
              <a:chExt cx="5891191" cy="1470776"/>
            </a:xfrm>
          </p:grpSpPr>
          <p:cxnSp>
            <p:nvCxnSpPr>
              <p:cNvPr id="43" name="Straight Connector 42"/>
              <p:cNvCxnSpPr>
                <a:stCxn id="8" idx="2"/>
              </p:cNvCxnSpPr>
              <p:nvPr/>
            </p:nvCxnSpPr>
            <p:spPr>
              <a:xfrm>
                <a:off x="1841629" y="4462076"/>
                <a:ext cx="2811604" cy="14707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670994" y="4462076"/>
                <a:ext cx="982239" cy="14707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>
                <a:stCxn id="12" idx="2"/>
              </p:cNvCxnSpPr>
              <p:nvPr/>
            </p:nvCxnSpPr>
            <p:spPr>
              <a:xfrm flipH="1">
                <a:off x="4653233" y="4462076"/>
                <a:ext cx="3079587" cy="1470776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TextBox 56"/>
            <p:cNvSpPr txBox="1"/>
            <p:nvPr/>
          </p:nvSpPr>
          <p:spPr>
            <a:xfrm>
              <a:off x="4240124" y="5932854"/>
              <a:ext cx="8262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Exons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539931" y="3222126"/>
            <a:ext cx="3274130" cy="1103499"/>
            <a:chOff x="2539931" y="3222126"/>
            <a:chExt cx="3274130" cy="1103499"/>
          </a:xfrm>
        </p:grpSpPr>
        <p:grpSp>
          <p:nvGrpSpPr>
            <p:cNvPr id="53" name="Group 52"/>
            <p:cNvGrpSpPr/>
            <p:nvPr/>
          </p:nvGrpSpPr>
          <p:grpSpPr>
            <a:xfrm>
              <a:off x="2539931" y="3561695"/>
              <a:ext cx="3274130" cy="763930"/>
              <a:chOff x="2539931" y="3561695"/>
              <a:chExt cx="3274130" cy="76393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 flipV="1">
                <a:off x="2539931" y="3561695"/>
                <a:ext cx="1567614" cy="76393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 flipV="1">
                <a:off x="4107545" y="3561695"/>
                <a:ext cx="1706516" cy="763930"/>
              </a:xfrm>
              <a:prstGeom prst="line">
                <a:avLst/>
              </a:prstGeom>
              <a:ln w="635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8" name="TextBox 57"/>
            <p:cNvSpPr txBox="1"/>
            <p:nvPr/>
          </p:nvSpPr>
          <p:spPr>
            <a:xfrm>
              <a:off x="3662370" y="3222126"/>
              <a:ext cx="89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Introns</a:t>
              </a:r>
              <a:endParaRPr lang="en-US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39650" y="4510420"/>
            <a:ext cx="1133919" cy="701495"/>
            <a:chOff x="1039650" y="4510420"/>
            <a:chExt cx="1133919" cy="701495"/>
          </a:xfrm>
        </p:grpSpPr>
        <p:sp>
          <p:nvSpPr>
            <p:cNvPr id="56" name="Right Brace 55"/>
            <p:cNvSpPr/>
            <p:nvPr/>
          </p:nvSpPr>
          <p:spPr>
            <a:xfrm rot="5400000">
              <a:off x="1246921" y="4491261"/>
              <a:ext cx="116532" cy="154849"/>
            </a:xfrm>
            <a:prstGeom prst="rightBrac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/>
            <p:cNvSpPr txBox="1"/>
            <p:nvPr/>
          </p:nvSpPr>
          <p:spPr>
            <a:xfrm rot="2672118">
              <a:off x="1039650" y="4842583"/>
              <a:ext cx="11339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Promoter</a:t>
              </a:r>
              <a:endParaRPr lang="en-US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491411" y="4510420"/>
            <a:ext cx="1288221" cy="756516"/>
            <a:chOff x="491411" y="4510420"/>
            <a:chExt cx="1288221" cy="756516"/>
          </a:xfrm>
        </p:grpSpPr>
        <p:sp>
          <p:nvSpPr>
            <p:cNvPr id="55" name="Right Brace 54"/>
            <p:cNvSpPr/>
            <p:nvPr/>
          </p:nvSpPr>
          <p:spPr>
            <a:xfrm rot="5400000">
              <a:off x="725398" y="4429790"/>
              <a:ext cx="116532" cy="277792"/>
            </a:xfrm>
            <a:prstGeom prst="rightBrac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 rot="2672118">
              <a:off x="491411" y="4897604"/>
              <a:ext cx="12882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Enhancers</a:t>
              </a:r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208492" y="5681386"/>
            <a:ext cx="2341023" cy="272902"/>
            <a:chOff x="2788691" y="5681386"/>
            <a:chExt cx="2341023" cy="272902"/>
          </a:xfrm>
        </p:grpSpPr>
        <p:sp>
          <p:nvSpPr>
            <p:cNvPr id="29" name="Rectangle 28"/>
            <p:cNvSpPr/>
            <p:nvPr/>
          </p:nvSpPr>
          <p:spPr>
            <a:xfrm>
              <a:off x="2788691" y="5681386"/>
              <a:ext cx="463975" cy="272902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1</a:t>
              </a:r>
              <a:endParaRPr lang="en-US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50235" y="5681386"/>
              <a:ext cx="1128769" cy="272902"/>
            </a:xfrm>
            <a:prstGeom prst="rect">
              <a:avLst/>
            </a:prstGeom>
            <a:solidFill>
              <a:schemeClr val="tx2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2</a:t>
              </a:r>
              <a:endParaRPr lang="en-US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379004" y="5681386"/>
              <a:ext cx="750710" cy="27290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3</a:t>
              </a:r>
              <a:endParaRPr lang="en-US" dirty="0"/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4495800" y="4495800"/>
            <a:ext cx="0" cy="9295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552720" y="4905917"/>
            <a:ext cx="1326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Processing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84845" y="41148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233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794"/>
          <a:stretch/>
        </p:blipFill>
        <p:spPr>
          <a:xfrm>
            <a:off x="65662" y="762000"/>
            <a:ext cx="9094080" cy="2743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73077" y="6412468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genome.ucsc.edu</a:t>
            </a:r>
            <a:r>
              <a:rPr lang="en-US" dirty="0">
                <a:solidFill>
                  <a:srgbClr val="FFFFFF"/>
                </a:solidFill>
              </a:rPr>
              <a:t>/</a:t>
            </a: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381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Browsing the genome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4267200"/>
            <a:ext cx="56108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/>
              <a:t>Where are the exons? – coding instructions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4604154" y="3553425"/>
            <a:ext cx="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855508" y="3946325"/>
            <a:ext cx="0" cy="5334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 rot="5400000">
            <a:off x="5676900" y="3009900"/>
            <a:ext cx="304800" cy="1295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505200" y="4724400"/>
            <a:ext cx="38856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Where are the introns? – </a:t>
            </a:r>
            <a:r>
              <a:rPr lang="en-US" sz="2200" dirty="0" smtClean="0"/>
              <a:t>junk</a:t>
            </a:r>
            <a:endParaRPr lang="en-US" sz="2200" dirty="0"/>
          </a:p>
        </p:txBody>
      </p:sp>
      <p:sp>
        <p:nvSpPr>
          <p:cNvPr id="48" name="TextBox 47"/>
          <p:cNvSpPr txBox="1"/>
          <p:nvPr/>
        </p:nvSpPr>
        <p:spPr>
          <a:xfrm>
            <a:off x="2133600" y="5493603"/>
            <a:ext cx="4663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Advantages to this organization?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Disadvantages?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34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Splicing out the introns (junk?) -</a:t>
            </a:r>
            <a:br>
              <a:rPr lang="en-US" sz="3600" dirty="0" smtClean="0"/>
            </a:br>
            <a:r>
              <a:rPr lang="en-US" sz="3600" dirty="0" smtClean="0"/>
              <a:t>extremely important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552728" y="2156054"/>
            <a:ext cx="1137920" cy="3759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61930" y="2143959"/>
            <a:ext cx="13538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YAGGU</a:t>
            </a:r>
            <a:r>
              <a:rPr lang="en-US" sz="1400" dirty="0" smtClean="0"/>
              <a:t>RAGU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7542742" y="2156054"/>
            <a:ext cx="1137920" cy="3759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961326" y="2143959"/>
            <a:ext cx="736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CUR</a:t>
            </a:r>
            <a:r>
              <a:rPr lang="en-US" sz="2000" dirty="0" smtClean="0"/>
              <a:t>A</a:t>
            </a:r>
            <a:r>
              <a:rPr lang="en-US" sz="1400" dirty="0" smtClean="0"/>
              <a:t>Y</a:t>
            </a:r>
            <a:endParaRPr lang="en-US" sz="2000" dirty="0"/>
          </a:p>
        </p:txBody>
      </p:sp>
      <p:sp>
        <p:nvSpPr>
          <p:cNvPr id="7" name="Rectangle 6"/>
          <p:cNvSpPr/>
          <p:nvPr/>
        </p:nvSpPr>
        <p:spPr>
          <a:xfrm>
            <a:off x="6367312" y="2143959"/>
            <a:ext cx="15661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YYYYYYN</a:t>
            </a:r>
            <a:r>
              <a:rPr lang="en-US" sz="2000" dirty="0" smtClean="0"/>
              <a:t>YAGGU</a:t>
            </a:r>
            <a:endParaRPr lang="en-US" sz="2000" dirty="0"/>
          </a:p>
        </p:txBody>
      </p:sp>
      <p:cxnSp>
        <p:nvCxnSpPr>
          <p:cNvPr id="9" name="Straight Connector 8"/>
          <p:cNvCxnSpPr>
            <a:stCxn id="6" idx="3"/>
            <a:endCxn id="7" idx="1"/>
          </p:cNvCxnSpPr>
          <p:nvPr/>
        </p:nvCxnSpPr>
        <p:spPr>
          <a:xfrm>
            <a:off x="5697425" y="2344014"/>
            <a:ext cx="66988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3"/>
            <a:endCxn id="6" idx="1"/>
          </p:cNvCxnSpPr>
          <p:nvPr/>
        </p:nvCxnSpPr>
        <p:spPr>
          <a:xfrm>
            <a:off x="2515736" y="2344014"/>
            <a:ext cx="244559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344365" y="1831916"/>
            <a:ext cx="61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5’-ss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96525" y="1831916"/>
            <a:ext cx="610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3’-ss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751656" y="2807276"/>
            <a:ext cx="132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Branchpoint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5428686" y="2531974"/>
            <a:ext cx="0" cy="27432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264075" y="2807276"/>
            <a:ext cx="92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Py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Tract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6719450" y="2547214"/>
            <a:ext cx="0" cy="27432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11690" y="4018116"/>
            <a:ext cx="1137920" cy="3759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Exon 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568330" y="4006021"/>
            <a:ext cx="511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GU</a:t>
            </a:r>
            <a:endParaRPr lang="en-US" sz="2000" dirty="0"/>
          </a:p>
        </p:txBody>
      </p:sp>
      <p:sp>
        <p:nvSpPr>
          <p:cNvPr id="36" name="Rectangle 35"/>
          <p:cNvSpPr/>
          <p:nvPr/>
        </p:nvSpPr>
        <p:spPr>
          <a:xfrm>
            <a:off x="7625080" y="4018116"/>
            <a:ext cx="1137920" cy="3759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Exon B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286968" y="4018116"/>
            <a:ext cx="3385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6997232" y="4006021"/>
            <a:ext cx="5989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/>
              <a:t>YAG</a:t>
            </a:r>
            <a:endParaRPr lang="en-US" sz="2000" dirty="0"/>
          </a:p>
        </p:txBody>
      </p:sp>
      <p:cxnSp>
        <p:nvCxnSpPr>
          <p:cNvPr id="39" name="Straight Connector 38"/>
          <p:cNvCxnSpPr>
            <a:stCxn id="37" idx="3"/>
            <a:endCxn id="47" idx="1"/>
          </p:cNvCxnSpPr>
          <p:nvPr/>
        </p:nvCxnSpPr>
        <p:spPr>
          <a:xfrm flipV="1">
            <a:off x="5625522" y="4206076"/>
            <a:ext cx="682157" cy="120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35" idx="3"/>
            <a:endCxn id="37" idx="1"/>
          </p:cNvCxnSpPr>
          <p:nvPr/>
        </p:nvCxnSpPr>
        <p:spPr>
          <a:xfrm>
            <a:off x="2079357" y="4206076"/>
            <a:ext cx="3207611" cy="1209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6307679" y="4006021"/>
            <a:ext cx="4347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/>
              <a:t>Py</a:t>
            </a:r>
            <a:endParaRPr lang="en-US" sz="2000" dirty="0"/>
          </a:p>
        </p:txBody>
      </p:sp>
      <p:cxnSp>
        <p:nvCxnSpPr>
          <p:cNvPr id="53" name="Straight Connector 52"/>
          <p:cNvCxnSpPr>
            <a:stCxn id="47" idx="3"/>
            <a:endCxn id="38" idx="1"/>
          </p:cNvCxnSpPr>
          <p:nvPr/>
        </p:nvCxnSpPr>
        <p:spPr>
          <a:xfrm>
            <a:off x="6742438" y="4206076"/>
            <a:ext cx="25479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1649610" y="3718560"/>
            <a:ext cx="524630" cy="39624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4749754" y="3647440"/>
            <a:ext cx="1514321" cy="46736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6052353" y="3718560"/>
            <a:ext cx="944879" cy="4244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6742438" y="3838217"/>
            <a:ext cx="944879" cy="304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427610" y="4490720"/>
            <a:ext cx="2275840" cy="1356196"/>
            <a:chOff x="3427610" y="4490720"/>
            <a:chExt cx="2275840" cy="1356196"/>
          </a:xfrm>
        </p:grpSpPr>
        <p:sp>
          <p:nvSpPr>
            <p:cNvPr id="66" name="Rectangle 65"/>
            <p:cNvSpPr/>
            <p:nvPr/>
          </p:nvSpPr>
          <p:spPr>
            <a:xfrm>
              <a:off x="3427610" y="5470996"/>
              <a:ext cx="1137920" cy="3759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Exon A</a:t>
              </a:r>
              <a:endParaRPr lang="en-US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565530" y="5470996"/>
              <a:ext cx="1137920" cy="37592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Exon B</a:t>
              </a:r>
              <a:endParaRPr lang="en-US" dirty="0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>
              <a:off x="4565530" y="4490720"/>
              <a:ext cx="0" cy="802640"/>
            </a:xfrm>
            <a:prstGeom prst="straightConnector1">
              <a:avLst/>
            </a:prstGeom>
            <a:ln w="38100" cmpd="sng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649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68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Alternative splicing allows different proteins to be made from the same genes</a:t>
            </a:r>
            <a:endParaRPr lang="en-US" sz="3600" dirty="0"/>
          </a:p>
        </p:txBody>
      </p:sp>
      <p:grpSp>
        <p:nvGrpSpPr>
          <p:cNvPr id="70" name="Group 69"/>
          <p:cNvGrpSpPr/>
          <p:nvPr/>
        </p:nvGrpSpPr>
        <p:grpSpPr>
          <a:xfrm>
            <a:off x="1289862" y="1399213"/>
            <a:ext cx="3400341" cy="867012"/>
            <a:chOff x="704434" y="2076547"/>
            <a:chExt cx="3400341" cy="867012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952473" y="2510053"/>
              <a:ext cx="2619304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Rectangle 2"/>
            <p:cNvSpPr/>
            <p:nvPr/>
          </p:nvSpPr>
          <p:spPr>
            <a:xfrm>
              <a:off x="704434" y="2356275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2063695" y="2356275"/>
              <a:ext cx="688166" cy="30755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231674" y="2356275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577536" y="2076547"/>
              <a:ext cx="482690" cy="279729"/>
              <a:chOff x="1577536" y="2076547"/>
              <a:chExt cx="482690" cy="279729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2751861" y="2076548"/>
              <a:ext cx="482690" cy="279729"/>
              <a:chOff x="1577536" y="2076547"/>
              <a:chExt cx="482690" cy="279729"/>
            </a:xfrm>
          </p:grpSpPr>
          <p:cxnSp>
            <p:nvCxnSpPr>
              <p:cNvPr id="19" name="Straight Connector 18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oup 20"/>
            <p:cNvGrpSpPr/>
            <p:nvPr/>
          </p:nvGrpSpPr>
          <p:grpSpPr>
            <a:xfrm flipV="1">
              <a:off x="1581004" y="2663830"/>
              <a:ext cx="1650669" cy="279729"/>
              <a:chOff x="1577536" y="2076547"/>
              <a:chExt cx="482690" cy="279729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9" name="Group 68"/>
          <p:cNvGrpSpPr/>
          <p:nvPr/>
        </p:nvGrpSpPr>
        <p:grpSpPr>
          <a:xfrm>
            <a:off x="705872" y="2528537"/>
            <a:ext cx="4568321" cy="867015"/>
            <a:chOff x="707311" y="3255530"/>
            <a:chExt cx="4568321" cy="867015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955350" y="3689036"/>
              <a:ext cx="362723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707311" y="3535258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066572" y="3535258"/>
              <a:ext cx="688166" cy="30755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1580413" y="3255530"/>
              <a:ext cx="482690" cy="279729"/>
              <a:chOff x="1577536" y="2076547"/>
              <a:chExt cx="482690" cy="279729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 flipV="1">
              <a:off x="3922718" y="3842816"/>
              <a:ext cx="482690" cy="279729"/>
              <a:chOff x="1577536" y="2076547"/>
              <a:chExt cx="482690" cy="279729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 flipV="1">
              <a:off x="1583881" y="3842813"/>
              <a:ext cx="1650669" cy="279729"/>
              <a:chOff x="1577536" y="2076547"/>
              <a:chExt cx="482690" cy="279729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Rectangle 36"/>
            <p:cNvSpPr/>
            <p:nvPr/>
          </p:nvSpPr>
          <p:spPr>
            <a:xfrm>
              <a:off x="3234552" y="3535260"/>
              <a:ext cx="688166" cy="30755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402531" y="3535260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/>
            <p:cNvGrpSpPr/>
            <p:nvPr/>
          </p:nvGrpSpPr>
          <p:grpSpPr>
            <a:xfrm flipH="1">
              <a:off x="2754738" y="3255533"/>
              <a:ext cx="1650669" cy="279729"/>
              <a:chOff x="1577536" y="2076547"/>
              <a:chExt cx="482690" cy="279729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8" name="Group 67"/>
          <p:cNvGrpSpPr/>
          <p:nvPr/>
        </p:nvGrpSpPr>
        <p:grpSpPr>
          <a:xfrm>
            <a:off x="1529303" y="3657864"/>
            <a:ext cx="2921459" cy="867010"/>
            <a:chOff x="710780" y="4806733"/>
            <a:chExt cx="2921459" cy="86701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896926" y="5240238"/>
              <a:ext cx="220231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710780" y="5086459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591159" y="5086460"/>
              <a:ext cx="688166" cy="30755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759138" y="5086460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2279325" y="4806733"/>
              <a:ext cx="482690" cy="279729"/>
              <a:chOff x="1577536" y="2076547"/>
              <a:chExt cx="482690" cy="279729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 flipV="1">
              <a:off x="1583881" y="5394014"/>
              <a:ext cx="1175256" cy="279729"/>
              <a:chOff x="1577536" y="2076547"/>
              <a:chExt cx="482690" cy="279729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7" name="Group 66"/>
          <p:cNvGrpSpPr/>
          <p:nvPr/>
        </p:nvGrpSpPr>
        <p:grpSpPr>
          <a:xfrm flipH="1">
            <a:off x="1529303" y="4787186"/>
            <a:ext cx="2921459" cy="867010"/>
            <a:chOff x="5456346" y="5266689"/>
            <a:chExt cx="2921459" cy="867010"/>
          </a:xfrm>
        </p:grpSpPr>
        <p:cxnSp>
          <p:nvCxnSpPr>
            <p:cNvPr id="57" name="Straight Connector 56"/>
            <p:cNvCxnSpPr/>
            <p:nvPr/>
          </p:nvCxnSpPr>
          <p:spPr>
            <a:xfrm>
              <a:off x="5642492" y="5700194"/>
              <a:ext cx="2202315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/>
            <p:cNvSpPr/>
            <p:nvPr/>
          </p:nvSpPr>
          <p:spPr>
            <a:xfrm>
              <a:off x="5456346" y="5546415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336725" y="5546416"/>
              <a:ext cx="688166" cy="30755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504704" y="5546416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7024891" y="5266689"/>
              <a:ext cx="482690" cy="279729"/>
              <a:chOff x="1577536" y="2076547"/>
              <a:chExt cx="482690" cy="279729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64" name="Group 63"/>
            <p:cNvGrpSpPr/>
            <p:nvPr/>
          </p:nvGrpSpPr>
          <p:grpSpPr>
            <a:xfrm flipV="1">
              <a:off x="6329447" y="5853970"/>
              <a:ext cx="1175256" cy="279729"/>
              <a:chOff x="1577536" y="2076547"/>
              <a:chExt cx="482690" cy="279729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5" name="Group 84"/>
          <p:cNvGrpSpPr/>
          <p:nvPr/>
        </p:nvGrpSpPr>
        <p:grpSpPr>
          <a:xfrm>
            <a:off x="1769209" y="5916507"/>
            <a:ext cx="2441647" cy="587283"/>
            <a:chOff x="704433" y="5916507"/>
            <a:chExt cx="2441647" cy="587283"/>
          </a:xfrm>
        </p:grpSpPr>
        <p:sp>
          <p:nvSpPr>
            <p:cNvPr id="73" name="Rectangle 72"/>
            <p:cNvSpPr/>
            <p:nvPr/>
          </p:nvSpPr>
          <p:spPr>
            <a:xfrm>
              <a:off x="704433" y="5916507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574657" y="5916507"/>
              <a:ext cx="688166" cy="30755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272979" y="5916507"/>
              <a:ext cx="873101" cy="307556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 flipV="1">
              <a:off x="1581004" y="6224061"/>
              <a:ext cx="691976" cy="279729"/>
              <a:chOff x="1577536" y="2076547"/>
              <a:chExt cx="482690" cy="279729"/>
            </a:xfrm>
          </p:grpSpPr>
          <p:cxnSp>
            <p:nvCxnSpPr>
              <p:cNvPr id="79" name="Straight Connector 78"/>
              <p:cNvCxnSpPr/>
              <p:nvPr/>
            </p:nvCxnSpPr>
            <p:spPr>
              <a:xfrm flipV="1">
                <a:off x="1577536" y="2076548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 flipV="1">
                <a:off x="1818881" y="2076547"/>
                <a:ext cx="241345" cy="27972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TextBox 85"/>
          <p:cNvSpPr txBox="1"/>
          <p:nvPr/>
        </p:nvSpPr>
        <p:spPr>
          <a:xfrm>
            <a:off x="6426441" y="1648053"/>
            <a:ext cx="1621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Exon skipping</a:t>
            </a:r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5868465" y="2777377"/>
            <a:ext cx="2737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Mutually exclusive exons</a:t>
            </a:r>
            <a:endParaRPr lang="en-US" dirty="0"/>
          </a:p>
        </p:txBody>
      </p:sp>
      <p:sp>
        <p:nvSpPr>
          <p:cNvPr id="88" name="TextBox 87"/>
          <p:cNvSpPr txBox="1"/>
          <p:nvPr/>
        </p:nvSpPr>
        <p:spPr>
          <a:xfrm>
            <a:off x="6015678" y="3906703"/>
            <a:ext cx="244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Alternate exon ending</a:t>
            </a:r>
            <a:endParaRPr lang="en-US" dirty="0"/>
          </a:p>
        </p:txBody>
      </p:sp>
      <p:sp>
        <p:nvSpPr>
          <p:cNvPr id="89" name="TextBox 88"/>
          <p:cNvSpPr txBox="1"/>
          <p:nvPr/>
        </p:nvSpPr>
        <p:spPr>
          <a:xfrm>
            <a:off x="5861658" y="5036025"/>
            <a:ext cx="2751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Alternate exon beginning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6368677" y="5854731"/>
            <a:ext cx="1737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Intron retention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778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967</Words>
  <Application>Microsoft Macintosh PowerPoint</Application>
  <PresentationFormat>On-screen Show (4:3)</PresentationFormat>
  <Paragraphs>223</Paragraphs>
  <Slides>28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Muscleblind (MBNL) proteins are sequestered by the toxic RNA in myotonic dystrophy</vt:lpstr>
      <vt:lpstr>PowerPoint Presentation</vt:lpstr>
      <vt:lpstr>Widespread splicing dysregulation is observed in myotonic dystrophy type 1 (DM1) and type 2 (DM2)</vt:lpstr>
      <vt:lpstr>PowerPoint Presentation</vt:lpstr>
      <vt:lpstr>If all our cells have the same instructions (DNA) how do we get different types of cells?</vt:lpstr>
      <vt:lpstr>Browsing the genome</vt:lpstr>
      <vt:lpstr>Splicing out the introns (junk?) - extremely important</vt:lpstr>
      <vt:lpstr>Alternative splicing allows different proteins to be made from the same genes</vt:lpstr>
      <vt:lpstr>Advantage Diversity of DSCAM gene in Drosophila</vt:lpstr>
      <vt:lpstr>PowerPoint Presentation</vt:lpstr>
      <vt:lpstr>PowerPoint Presentation</vt:lpstr>
      <vt:lpstr>Can we use small molecules or proteins/RNA to specifically inhibit the production of the toxic RNA of DM?  Small molecules that bind the long CTG/CCTG repeats and inhibit transcription? </vt:lpstr>
      <vt:lpstr>The transcription inhibitor Actinomycin D (ActD) binds GC repeats</vt:lpstr>
      <vt:lpstr>ActD reduces levels of CUG repeats</vt:lpstr>
      <vt:lpstr>PowerPoint Presentation</vt:lpstr>
      <vt:lpstr>ActD reduces levels of CUG repeats in HSALR myotonic dystrophy type 1 mouse</vt:lpstr>
      <vt:lpstr>ActD rescues mis-splicing in DM1 mouse model</vt:lpstr>
      <vt:lpstr>ActD eliminates ribonuclear foci in patient-derived DM2 LCLs after 48 hrs of treatment</vt:lpstr>
      <vt:lpstr>Screening for more small molecules that inhibit transcription of CUG/CCUG repeats  Three pronged approach </vt:lpstr>
      <vt:lpstr>Third approach – continued development of diamidines</vt:lpstr>
      <vt:lpstr>Splicing rescue in HSALR DM1 mouse model with heptamidine</vt:lpstr>
      <vt:lpstr>Rescue of myotonia in HSALR DM1 mouse model with heptamidine</vt:lpstr>
      <vt:lpstr>Splicing rescue with the low toxicity compound furamidine</vt:lpstr>
      <vt:lpstr>RNA-seq is consistent with toxicity studies</vt:lpstr>
      <vt:lpstr>Summary and future work</vt:lpstr>
      <vt:lpstr>Wang lab (inhibiting transcription with CRISPR) Molecular Cell (Oct. 19th)</vt:lpstr>
      <vt:lpstr>Acknowledgements</vt:lpstr>
    </vt:vector>
  </TitlesOfParts>
  <Company>University of Florida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Berglund</dc:creator>
  <cp:lastModifiedBy>Andy Berglund</cp:lastModifiedBy>
  <cp:revision>8</cp:revision>
  <dcterms:created xsi:type="dcterms:W3CDTF">2017-10-21T11:09:09Z</dcterms:created>
  <dcterms:modified xsi:type="dcterms:W3CDTF">2017-10-21T13:21:35Z</dcterms:modified>
</cp:coreProperties>
</file>